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B8B3"/>
    <a:srgbClr val="B8F3A3"/>
    <a:srgbClr val="599226"/>
    <a:srgbClr val="EEEE16"/>
    <a:srgbClr val="F9F1B5"/>
    <a:srgbClr val="D7CE23"/>
    <a:srgbClr val="FAD9B4"/>
    <a:srgbClr val="D8730E"/>
    <a:srgbClr val="D11B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D2C280C-1E22-45BD-BE52-32B12D1AC92C}" type="datetimeFigureOut">
              <a:rPr lang="fr-FR" smtClean="0"/>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73D690-1056-4760-9CDA-9C27F78EF3DC}" type="slidenum">
              <a:rPr lang="fr-FR" smtClean="0"/>
              <a:t>‹N°›</a:t>
            </a:fld>
            <a:endParaRPr lang="fr-FR"/>
          </a:p>
        </p:txBody>
      </p:sp>
    </p:spTree>
    <p:extLst>
      <p:ext uri="{BB962C8B-B14F-4D97-AF65-F5344CB8AC3E}">
        <p14:creationId xmlns:p14="http://schemas.microsoft.com/office/powerpoint/2010/main" val="1573224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2C280C-1E22-45BD-BE52-32B12D1AC92C}" type="datetimeFigureOut">
              <a:rPr lang="fr-FR" smtClean="0"/>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73D690-1056-4760-9CDA-9C27F78EF3DC}" type="slidenum">
              <a:rPr lang="fr-FR" smtClean="0"/>
              <a:t>‹N°›</a:t>
            </a:fld>
            <a:endParaRPr lang="fr-FR"/>
          </a:p>
        </p:txBody>
      </p:sp>
    </p:spTree>
    <p:extLst>
      <p:ext uri="{BB962C8B-B14F-4D97-AF65-F5344CB8AC3E}">
        <p14:creationId xmlns:p14="http://schemas.microsoft.com/office/powerpoint/2010/main" val="396385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2C280C-1E22-45BD-BE52-32B12D1AC92C}" type="datetimeFigureOut">
              <a:rPr lang="fr-FR" smtClean="0"/>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73D690-1056-4760-9CDA-9C27F78EF3DC}" type="slidenum">
              <a:rPr lang="fr-FR" smtClean="0"/>
              <a:t>‹N°›</a:t>
            </a:fld>
            <a:endParaRPr lang="fr-FR"/>
          </a:p>
        </p:txBody>
      </p:sp>
    </p:spTree>
    <p:extLst>
      <p:ext uri="{BB962C8B-B14F-4D97-AF65-F5344CB8AC3E}">
        <p14:creationId xmlns:p14="http://schemas.microsoft.com/office/powerpoint/2010/main" val="4184386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2C280C-1E22-45BD-BE52-32B12D1AC92C}" type="datetimeFigureOut">
              <a:rPr lang="fr-FR" smtClean="0"/>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73D690-1056-4760-9CDA-9C27F78EF3DC}" type="slidenum">
              <a:rPr lang="fr-FR" smtClean="0"/>
              <a:t>‹N°›</a:t>
            </a:fld>
            <a:endParaRPr lang="fr-FR"/>
          </a:p>
        </p:txBody>
      </p:sp>
    </p:spTree>
    <p:extLst>
      <p:ext uri="{BB962C8B-B14F-4D97-AF65-F5344CB8AC3E}">
        <p14:creationId xmlns:p14="http://schemas.microsoft.com/office/powerpoint/2010/main" val="14227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D2C280C-1E22-45BD-BE52-32B12D1AC92C}" type="datetimeFigureOut">
              <a:rPr lang="fr-FR" smtClean="0"/>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73D690-1056-4760-9CDA-9C27F78EF3DC}" type="slidenum">
              <a:rPr lang="fr-FR" smtClean="0"/>
              <a:t>‹N°›</a:t>
            </a:fld>
            <a:endParaRPr lang="fr-FR"/>
          </a:p>
        </p:txBody>
      </p:sp>
    </p:spTree>
    <p:extLst>
      <p:ext uri="{BB962C8B-B14F-4D97-AF65-F5344CB8AC3E}">
        <p14:creationId xmlns:p14="http://schemas.microsoft.com/office/powerpoint/2010/main" val="1894834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D2C280C-1E22-45BD-BE52-32B12D1AC92C}" type="datetimeFigureOut">
              <a:rPr lang="fr-FR" smtClean="0"/>
              <a:t>08/01/2021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73D690-1056-4760-9CDA-9C27F78EF3DC}" type="slidenum">
              <a:rPr lang="fr-FR" smtClean="0"/>
              <a:t>‹N°›</a:t>
            </a:fld>
            <a:endParaRPr lang="fr-FR"/>
          </a:p>
        </p:txBody>
      </p:sp>
    </p:spTree>
    <p:extLst>
      <p:ext uri="{BB962C8B-B14F-4D97-AF65-F5344CB8AC3E}">
        <p14:creationId xmlns:p14="http://schemas.microsoft.com/office/powerpoint/2010/main" val="377641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D2C280C-1E22-45BD-BE52-32B12D1AC92C}" type="datetimeFigureOut">
              <a:rPr lang="fr-FR" smtClean="0"/>
              <a:t>08/01/2021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373D690-1056-4760-9CDA-9C27F78EF3DC}" type="slidenum">
              <a:rPr lang="fr-FR" smtClean="0"/>
              <a:t>‹N°›</a:t>
            </a:fld>
            <a:endParaRPr lang="fr-FR"/>
          </a:p>
        </p:txBody>
      </p:sp>
    </p:spTree>
    <p:extLst>
      <p:ext uri="{BB962C8B-B14F-4D97-AF65-F5344CB8AC3E}">
        <p14:creationId xmlns:p14="http://schemas.microsoft.com/office/powerpoint/2010/main" val="3352117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D2C280C-1E22-45BD-BE52-32B12D1AC92C}" type="datetimeFigureOut">
              <a:rPr lang="fr-FR" smtClean="0"/>
              <a:t>08/01/2021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373D690-1056-4760-9CDA-9C27F78EF3DC}" type="slidenum">
              <a:rPr lang="fr-FR" smtClean="0"/>
              <a:t>‹N°›</a:t>
            </a:fld>
            <a:endParaRPr lang="fr-FR"/>
          </a:p>
        </p:txBody>
      </p:sp>
    </p:spTree>
    <p:extLst>
      <p:ext uri="{BB962C8B-B14F-4D97-AF65-F5344CB8AC3E}">
        <p14:creationId xmlns:p14="http://schemas.microsoft.com/office/powerpoint/2010/main" val="2562701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2C280C-1E22-45BD-BE52-32B12D1AC92C}" type="datetimeFigureOut">
              <a:rPr lang="fr-FR" smtClean="0"/>
              <a:t>08/01/2021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373D690-1056-4760-9CDA-9C27F78EF3DC}" type="slidenum">
              <a:rPr lang="fr-FR" smtClean="0"/>
              <a:t>‹N°›</a:t>
            </a:fld>
            <a:endParaRPr lang="fr-FR"/>
          </a:p>
        </p:txBody>
      </p:sp>
    </p:spTree>
    <p:extLst>
      <p:ext uri="{BB962C8B-B14F-4D97-AF65-F5344CB8AC3E}">
        <p14:creationId xmlns:p14="http://schemas.microsoft.com/office/powerpoint/2010/main" val="3933051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D2C280C-1E22-45BD-BE52-32B12D1AC92C}" type="datetimeFigureOut">
              <a:rPr lang="fr-FR" smtClean="0"/>
              <a:t>08/01/2021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73D690-1056-4760-9CDA-9C27F78EF3DC}" type="slidenum">
              <a:rPr lang="fr-FR" smtClean="0"/>
              <a:t>‹N°›</a:t>
            </a:fld>
            <a:endParaRPr lang="fr-FR"/>
          </a:p>
        </p:txBody>
      </p:sp>
    </p:spTree>
    <p:extLst>
      <p:ext uri="{BB962C8B-B14F-4D97-AF65-F5344CB8AC3E}">
        <p14:creationId xmlns:p14="http://schemas.microsoft.com/office/powerpoint/2010/main" val="2286564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D2C280C-1E22-45BD-BE52-32B12D1AC92C}" type="datetimeFigureOut">
              <a:rPr lang="fr-FR" smtClean="0"/>
              <a:t>08/01/2021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73D690-1056-4760-9CDA-9C27F78EF3DC}" type="slidenum">
              <a:rPr lang="fr-FR" smtClean="0"/>
              <a:t>‹N°›</a:t>
            </a:fld>
            <a:endParaRPr lang="fr-FR"/>
          </a:p>
        </p:txBody>
      </p:sp>
    </p:spTree>
    <p:extLst>
      <p:ext uri="{BB962C8B-B14F-4D97-AF65-F5344CB8AC3E}">
        <p14:creationId xmlns:p14="http://schemas.microsoft.com/office/powerpoint/2010/main" val="1317583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C280C-1E22-45BD-BE52-32B12D1AC92C}" type="datetimeFigureOut">
              <a:rPr lang="fr-FR" smtClean="0"/>
              <a:t>08/01/2021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3D690-1056-4760-9CDA-9C27F78EF3DC}" type="slidenum">
              <a:rPr lang="fr-FR" smtClean="0"/>
              <a:t>‹N°›</a:t>
            </a:fld>
            <a:endParaRPr lang="fr-FR"/>
          </a:p>
        </p:txBody>
      </p:sp>
    </p:spTree>
    <p:extLst>
      <p:ext uri="{BB962C8B-B14F-4D97-AF65-F5344CB8AC3E}">
        <p14:creationId xmlns:p14="http://schemas.microsoft.com/office/powerpoint/2010/main" val="433124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3000">
              <a:srgbClr val="D11B0D"/>
            </a:gs>
            <a:gs pos="100000">
              <a:srgbClr val="FBB8B3"/>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5890666"/>
          </a:xfrm>
        </p:spPr>
        <p:txBody>
          <a:bodyPr>
            <a:normAutofit/>
          </a:bodyPr>
          <a:lstStyle/>
          <a:p>
            <a:r>
              <a:rPr lang="fr-FR" sz="11500" b="1" i="1" u="sng" dirty="0" smtClean="0">
                <a:latin typeface="Georgia" panose="02040502050405020303" pitchFamily="18" charset="0"/>
              </a:rPr>
              <a:t>Le livre de ma vie  </a:t>
            </a:r>
            <a:endParaRPr lang="fr-FR" sz="11500" b="1" i="1" u="sng" dirty="0">
              <a:latin typeface="Georgia" panose="02040502050405020303" pitchFamily="18" charset="0"/>
            </a:endParaRPr>
          </a:p>
        </p:txBody>
      </p:sp>
    </p:spTree>
    <p:extLst>
      <p:ext uri="{BB962C8B-B14F-4D97-AF65-F5344CB8AC3E}">
        <p14:creationId xmlns:p14="http://schemas.microsoft.com/office/powerpoint/2010/main" val="11700070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3000">
              <a:srgbClr val="D8730E"/>
            </a:gs>
            <a:gs pos="100000">
              <a:srgbClr val="FAD9B4"/>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36917" y="274638"/>
            <a:ext cx="8229600" cy="1354162"/>
          </a:xfrm>
        </p:spPr>
        <p:txBody>
          <a:bodyPr/>
          <a:lstStyle/>
          <a:p>
            <a:r>
              <a:rPr lang="fr-FR" b="1" u="sng" dirty="0" smtClean="0">
                <a:latin typeface="Georgia" panose="02040502050405020303" pitchFamily="18" charset="0"/>
              </a:rPr>
              <a:t>Ambre et la Nuit des Temps</a:t>
            </a:r>
            <a:endParaRPr lang="fr-FR" b="1" u="sng" dirty="0">
              <a:latin typeface="Georgia" panose="02040502050405020303" pitchFamily="18" charset="0"/>
            </a:endParaRPr>
          </a:p>
        </p:txBody>
      </p:sp>
      <p:sp>
        <p:nvSpPr>
          <p:cNvPr id="3" name="ZoneTexte 2"/>
          <p:cNvSpPr txBox="1"/>
          <p:nvPr/>
        </p:nvSpPr>
        <p:spPr>
          <a:xfrm>
            <a:off x="323528" y="1484784"/>
            <a:ext cx="8640960" cy="646331"/>
          </a:xfrm>
          <a:prstGeom prst="rect">
            <a:avLst/>
          </a:prstGeom>
          <a:noFill/>
        </p:spPr>
        <p:txBody>
          <a:bodyPr wrap="square" rtlCol="0">
            <a:spAutoFit/>
          </a:bodyPr>
          <a:lstStyle/>
          <a:p>
            <a:pPr algn="ctr"/>
            <a:r>
              <a:rPr lang="fr-FR" sz="3600" i="1" u="sng" dirty="0" smtClean="0">
                <a:latin typeface="Georgia" panose="02040502050405020303" pitchFamily="18" charset="0"/>
              </a:rPr>
              <a:t>Introduction</a:t>
            </a:r>
            <a:endParaRPr lang="fr-FR" sz="3600" i="1" u="sng" dirty="0">
              <a:latin typeface="Georgia" panose="02040502050405020303" pitchFamily="18" charset="0"/>
            </a:endParaRPr>
          </a:p>
        </p:txBody>
      </p:sp>
      <p:pic>
        <p:nvPicPr>
          <p:cNvPr id="1026" name="Picture 2" descr="Amazon.fr - Ambre et la nuit des temps - Anne-Sara - Liv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628800"/>
            <a:ext cx="2688449" cy="44072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etit-Mars. Anne-Sara, auteur de romans policiers - Nantes.maville.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076" y="2275131"/>
            <a:ext cx="3581400" cy="2828925"/>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5317098" y="5229200"/>
            <a:ext cx="3735355" cy="461665"/>
          </a:xfrm>
          <a:prstGeom prst="rect">
            <a:avLst/>
          </a:prstGeom>
          <a:noFill/>
        </p:spPr>
        <p:txBody>
          <a:bodyPr wrap="square" rtlCol="0">
            <a:spAutoFit/>
          </a:bodyPr>
          <a:lstStyle/>
          <a:p>
            <a:r>
              <a:rPr lang="fr-FR" sz="2400" u="sng" dirty="0" smtClean="0">
                <a:latin typeface="Georgia" panose="02040502050405020303" pitchFamily="18" charset="0"/>
              </a:rPr>
              <a:t>Anne Sara:</a:t>
            </a:r>
            <a:r>
              <a:rPr lang="fr-FR" sz="2400" dirty="0" smtClean="0">
                <a:latin typeface="Georgia" panose="02040502050405020303" pitchFamily="18" charset="0"/>
              </a:rPr>
              <a:t> L’écrivaine</a:t>
            </a:r>
            <a:endParaRPr lang="fr-FR" sz="2400" dirty="0">
              <a:latin typeface="Georgia" panose="02040502050405020303" pitchFamily="18" charset="0"/>
            </a:endParaRPr>
          </a:p>
        </p:txBody>
      </p:sp>
      <p:sp>
        <p:nvSpPr>
          <p:cNvPr id="6" name="ZoneTexte 5"/>
          <p:cNvSpPr txBox="1"/>
          <p:nvPr/>
        </p:nvSpPr>
        <p:spPr>
          <a:xfrm>
            <a:off x="3059832" y="2564904"/>
            <a:ext cx="2088232" cy="2246769"/>
          </a:xfrm>
          <a:prstGeom prst="rect">
            <a:avLst/>
          </a:prstGeom>
          <a:noFill/>
        </p:spPr>
        <p:txBody>
          <a:bodyPr wrap="square" rtlCol="0">
            <a:spAutoFit/>
          </a:bodyPr>
          <a:lstStyle/>
          <a:p>
            <a:r>
              <a:rPr lang="fr-FR" sz="2000" dirty="0" smtClean="0">
                <a:latin typeface="Georgia" panose="02040502050405020303" pitchFamily="18" charset="0"/>
              </a:rPr>
              <a:t>  Ce roman a été édité par </a:t>
            </a:r>
            <a:r>
              <a:rPr lang="fr-FR" sz="2000" dirty="0" err="1" smtClean="0">
                <a:latin typeface="Georgia" panose="02040502050405020303" pitchFamily="18" charset="0"/>
              </a:rPr>
              <a:t>Ajna</a:t>
            </a:r>
            <a:r>
              <a:rPr lang="fr-FR" sz="2000" dirty="0" smtClean="0">
                <a:latin typeface="Georgia" panose="02040502050405020303" pitchFamily="18" charset="0"/>
              </a:rPr>
              <a:t> éditions. </a:t>
            </a:r>
          </a:p>
          <a:p>
            <a:r>
              <a:rPr lang="fr-FR" sz="2000" dirty="0" smtClean="0">
                <a:latin typeface="Georgia" panose="02040502050405020303" pitchFamily="18" charset="0"/>
              </a:rPr>
              <a:t>  Il a fait sa première parution en novembre 1995. </a:t>
            </a:r>
            <a:endParaRPr lang="fr-FR" sz="2000" dirty="0">
              <a:latin typeface="Georgia" panose="02040502050405020303" pitchFamily="18" charset="0"/>
            </a:endParaRPr>
          </a:p>
        </p:txBody>
      </p:sp>
    </p:spTree>
    <p:extLst>
      <p:ext uri="{BB962C8B-B14F-4D97-AF65-F5344CB8AC3E}">
        <p14:creationId xmlns:p14="http://schemas.microsoft.com/office/powerpoint/2010/main" val="3329286953"/>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3000">
              <a:srgbClr val="EEEE16"/>
            </a:gs>
            <a:gs pos="100000">
              <a:srgbClr val="F9F1B5"/>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74658"/>
            <a:ext cx="8229600" cy="1143000"/>
          </a:xfrm>
        </p:spPr>
        <p:txBody>
          <a:bodyPr/>
          <a:lstStyle/>
          <a:p>
            <a:r>
              <a:rPr lang="fr-FR" b="1" u="sng" dirty="0" smtClean="0">
                <a:latin typeface="Georgia" panose="02040502050405020303" pitchFamily="18" charset="0"/>
              </a:rPr>
              <a:t>Les personnages</a:t>
            </a:r>
            <a:endParaRPr lang="fr-FR" b="1" u="sng" dirty="0">
              <a:latin typeface="Georgia" panose="02040502050405020303" pitchFamily="18" charset="0"/>
            </a:endParaRPr>
          </a:p>
        </p:txBody>
      </p:sp>
      <p:sp>
        <p:nvSpPr>
          <p:cNvPr id="3" name="ZoneTexte 2"/>
          <p:cNvSpPr txBox="1"/>
          <p:nvPr/>
        </p:nvSpPr>
        <p:spPr>
          <a:xfrm>
            <a:off x="2184580" y="1052736"/>
            <a:ext cx="4752528" cy="1569660"/>
          </a:xfrm>
          <a:prstGeom prst="rect">
            <a:avLst/>
          </a:prstGeom>
          <a:noFill/>
        </p:spPr>
        <p:txBody>
          <a:bodyPr wrap="square" rtlCol="0">
            <a:spAutoFit/>
          </a:bodyPr>
          <a:lstStyle/>
          <a:p>
            <a:pPr algn="ctr"/>
            <a:r>
              <a:rPr lang="fr-FR" sz="2400" dirty="0" smtClean="0">
                <a:latin typeface="Georgia" panose="02040502050405020303" pitchFamily="18" charset="0"/>
              </a:rPr>
              <a:t>En premier lieu nous trouvons Ambre: une jeune fille incomprise de ses parents. Son seul recours : Sa grand-mère.  </a:t>
            </a:r>
            <a:endParaRPr lang="fr-FR" sz="2400" dirty="0">
              <a:latin typeface="Georgia" panose="02040502050405020303" pitchFamily="18" charset="0"/>
            </a:endParaRPr>
          </a:p>
        </p:txBody>
      </p:sp>
      <p:sp>
        <p:nvSpPr>
          <p:cNvPr id="4" name="ZoneTexte 3"/>
          <p:cNvSpPr txBox="1"/>
          <p:nvPr/>
        </p:nvSpPr>
        <p:spPr>
          <a:xfrm>
            <a:off x="2977057" y="2708920"/>
            <a:ext cx="3204356" cy="1692771"/>
          </a:xfrm>
          <a:prstGeom prst="rect">
            <a:avLst/>
          </a:prstGeom>
          <a:noFill/>
        </p:spPr>
        <p:txBody>
          <a:bodyPr wrap="square" rtlCol="0">
            <a:spAutoFit/>
          </a:bodyPr>
          <a:lstStyle/>
          <a:p>
            <a:r>
              <a:rPr lang="fr-FR" sz="2600" b="1" u="sng" dirty="0" smtClean="0">
                <a:latin typeface="Georgia" panose="02040502050405020303" pitchFamily="18" charset="0"/>
              </a:rPr>
              <a:t>En personnages secondaires importants, nous retrouvons:</a:t>
            </a:r>
            <a:endParaRPr lang="fr-FR" sz="2600" b="1" u="sng" dirty="0">
              <a:latin typeface="Georgia" panose="02040502050405020303" pitchFamily="18" charset="0"/>
            </a:endParaRPr>
          </a:p>
        </p:txBody>
      </p:sp>
      <p:sp>
        <p:nvSpPr>
          <p:cNvPr id="5" name="ZoneTexte 4"/>
          <p:cNvSpPr txBox="1"/>
          <p:nvPr/>
        </p:nvSpPr>
        <p:spPr>
          <a:xfrm>
            <a:off x="3144975" y="4869160"/>
            <a:ext cx="3024336" cy="1569660"/>
          </a:xfrm>
          <a:prstGeom prst="rect">
            <a:avLst/>
          </a:prstGeom>
          <a:noFill/>
        </p:spPr>
        <p:txBody>
          <a:bodyPr wrap="square" rtlCol="0">
            <a:spAutoFit/>
          </a:bodyPr>
          <a:lstStyle/>
          <a:p>
            <a:r>
              <a:rPr lang="fr-FR" sz="2400" u="sng" dirty="0" err="1" smtClean="0">
                <a:latin typeface="Georgia" panose="02040502050405020303" pitchFamily="18" charset="0"/>
              </a:rPr>
              <a:t>Passiflor</a:t>
            </a:r>
            <a:r>
              <a:rPr lang="fr-FR" sz="2400" u="sng" dirty="0" smtClean="0">
                <a:latin typeface="Georgia" panose="02040502050405020303" pitchFamily="18" charset="0"/>
              </a:rPr>
              <a:t>:</a:t>
            </a:r>
            <a:r>
              <a:rPr lang="fr-FR" sz="2400" dirty="0" smtClean="0">
                <a:latin typeface="Georgia" panose="02040502050405020303" pitchFamily="18" charset="0"/>
              </a:rPr>
              <a:t> </a:t>
            </a:r>
          </a:p>
          <a:p>
            <a:r>
              <a:rPr lang="fr-FR" sz="2400" dirty="0" smtClean="0">
                <a:latin typeface="Georgia" panose="02040502050405020303" pitchFamily="18" charset="0"/>
              </a:rPr>
              <a:t>Une jeune </a:t>
            </a:r>
            <a:r>
              <a:rPr lang="fr-FR" sz="2400" dirty="0" err="1">
                <a:latin typeface="Georgia" panose="02040502050405020303" pitchFamily="18" charset="0"/>
              </a:rPr>
              <a:t>E</a:t>
            </a:r>
            <a:r>
              <a:rPr lang="fr-FR" sz="2400" dirty="0" err="1" smtClean="0">
                <a:latin typeface="Georgia" panose="02040502050405020303" pitchFamily="18" charset="0"/>
              </a:rPr>
              <a:t>lfine</a:t>
            </a:r>
            <a:r>
              <a:rPr lang="fr-FR" sz="2400" dirty="0" smtClean="0">
                <a:latin typeface="Georgia" panose="02040502050405020303" pitchFamily="18" charset="0"/>
              </a:rPr>
              <a:t> liée à Ambre depuis le début de sa quête. </a:t>
            </a:r>
            <a:endParaRPr lang="fr-FR" sz="2400" dirty="0">
              <a:latin typeface="Georgia" panose="02040502050405020303" pitchFamily="18" charset="0"/>
            </a:endParaRPr>
          </a:p>
        </p:txBody>
      </p:sp>
      <p:sp>
        <p:nvSpPr>
          <p:cNvPr id="6" name="ZoneTexte 5"/>
          <p:cNvSpPr txBox="1"/>
          <p:nvPr/>
        </p:nvSpPr>
        <p:spPr>
          <a:xfrm>
            <a:off x="89620" y="3047651"/>
            <a:ext cx="3085458" cy="2308324"/>
          </a:xfrm>
          <a:prstGeom prst="rect">
            <a:avLst/>
          </a:prstGeom>
          <a:noFill/>
        </p:spPr>
        <p:txBody>
          <a:bodyPr wrap="square" rtlCol="0">
            <a:spAutoFit/>
          </a:bodyPr>
          <a:lstStyle/>
          <a:p>
            <a:r>
              <a:rPr lang="fr-FR" sz="2400" u="sng" dirty="0" smtClean="0">
                <a:latin typeface="Georgia" panose="02040502050405020303" pitchFamily="18" charset="0"/>
              </a:rPr>
              <a:t>Ki Lin :</a:t>
            </a:r>
            <a:r>
              <a:rPr lang="fr-FR" sz="2400" dirty="0" smtClean="0">
                <a:latin typeface="Georgia" panose="02040502050405020303" pitchFamily="18" charset="0"/>
              </a:rPr>
              <a:t>  </a:t>
            </a:r>
          </a:p>
          <a:p>
            <a:r>
              <a:rPr lang="fr-FR" sz="2400" dirty="0" smtClean="0">
                <a:latin typeface="Georgia" panose="02040502050405020303" pitchFamily="18" charset="0"/>
              </a:rPr>
              <a:t>Son nom signifie « Ying et Yang », c’est la dernière licorne, déesse de la sagesse .</a:t>
            </a:r>
            <a:endParaRPr lang="fr-FR" sz="2400" dirty="0">
              <a:latin typeface="Georgia" panose="02040502050405020303" pitchFamily="18" charset="0"/>
            </a:endParaRPr>
          </a:p>
        </p:txBody>
      </p:sp>
      <p:sp>
        <p:nvSpPr>
          <p:cNvPr id="9" name="ZoneTexte 8"/>
          <p:cNvSpPr txBox="1"/>
          <p:nvPr/>
        </p:nvSpPr>
        <p:spPr>
          <a:xfrm>
            <a:off x="6300192" y="3047651"/>
            <a:ext cx="2736304" cy="2708434"/>
          </a:xfrm>
          <a:prstGeom prst="rect">
            <a:avLst/>
          </a:prstGeom>
          <a:noFill/>
        </p:spPr>
        <p:txBody>
          <a:bodyPr wrap="square" rtlCol="0">
            <a:spAutoFit/>
          </a:bodyPr>
          <a:lstStyle/>
          <a:p>
            <a:r>
              <a:rPr lang="fr-FR" sz="2600" u="sng" dirty="0" err="1" smtClean="0">
                <a:latin typeface="Georgia" panose="02040502050405020303" pitchFamily="18" charset="0"/>
              </a:rPr>
              <a:t>Ronahta</a:t>
            </a:r>
            <a:r>
              <a:rPr lang="fr-FR" sz="2600" u="sng" dirty="0" smtClean="0">
                <a:latin typeface="Georgia" panose="02040502050405020303" pitchFamily="18" charset="0"/>
              </a:rPr>
              <a:t>: </a:t>
            </a:r>
          </a:p>
          <a:p>
            <a:r>
              <a:rPr lang="fr-FR" sz="2400" dirty="0" smtClean="0">
                <a:latin typeface="Georgia" panose="02040502050405020303" pitchFamily="18" charset="0"/>
              </a:rPr>
              <a:t>Un jeune homme que Ambre rencontra durant son voyage et avec qui elle vivra un amour passionnel.</a:t>
            </a:r>
            <a:endParaRPr lang="fr-FR" sz="2400" dirty="0">
              <a:latin typeface="Georgia" panose="02040502050405020303" pitchFamily="18" charset="0"/>
            </a:endParaRPr>
          </a:p>
        </p:txBody>
      </p:sp>
    </p:spTree>
    <p:extLst>
      <p:ext uri="{BB962C8B-B14F-4D97-AF65-F5344CB8AC3E}">
        <p14:creationId xmlns:p14="http://schemas.microsoft.com/office/powerpoint/2010/main" val="1732620120"/>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43000">
              <a:srgbClr val="599226"/>
            </a:gs>
            <a:gs pos="100000">
              <a:srgbClr val="B8F3A3"/>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45367" y="-117715"/>
            <a:ext cx="8229600" cy="1143000"/>
          </a:xfrm>
        </p:spPr>
        <p:txBody>
          <a:bodyPr>
            <a:normAutofit/>
          </a:bodyPr>
          <a:lstStyle/>
          <a:p>
            <a:r>
              <a:rPr lang="fr-FR" sz="6000" b="1" u="sng" dirty="0" smtClean="0">
                <a:latin typeface="Georgia" panose="02040502050405020303" pitchFamily="18" charset="0"/>
              </a:rPr>
              <a:t>L’histoire </a:t>
            </a:r>
            <a:endParaRPr lang="fr-FR" sz="6000" b="1" u="sng" dirty="0">
              <a:latin typeface="Georgia" panose="02040502050405020303" pitchFamily="18" charset="0"/>
            </a:endParaRPr>
          </a:p>
        </p:txBody>
      </p:sp>
      <p:sp>
        <p:nvSpPr>
          <p:cNvPr id="4" name="ZoneTexte 3"/>
          <p:cNvSpPr txBox="1"/>
          <p:nvPr/>
        </p:nvSpPr>
        <p:spPr>
          <a:xfrm>
            <a:off x="107504" y="836712"/>
            <a:ext cx="8928992" cy="6117059"/>
          </a:xfrm>
          <a:prstGeom prst="rect">
            <a:avLst/>
          </a:prstGeom>
          <a:noFill/>
        </p:spPr>
        <p:txBody>
          <a:bodyPr wrap="square" rtlCol="0">
            <a:spAutoFit/>
          </a:bodyPr>
          <a:lstStyle/>
          <a:p>
            <a:r>
              <a:rPr lang="fr-FR" sz="2175" dirty="0" smtClean="0">
                <a:latin typeface="Baskerville Old Face" panose="02020602080505020303" pitchFamily="18" charset="0"/>
              </a:rPr>
              <a:t>	Ce roman raconte la vie d’Ambre, une jeune fille amoureuse de la faune et de la flore dont les parents semblent désintéressés. Son seul espoir dans ce monde est alors sa grand-mère, seulement cette dernière est très vieille et ne va pas tarder à la quitter. Cependant, même après le départ de cette sage dame, la jeune fille continuera de l’entendre et de communiquer avec elle par la pensée. </a:t>
            </a:r>
          </a:p>
          <a:p>
            <a:r>
              <a:rPr lang="fr-FR" sz="2175" dirty="0">
                <a:latin typeface="Baskerville Old Face" panose="02020602080505020303" pitchFamily="18" charset="0"/>
              </a:rPr>
              <a:t>	</a:t>
            </a:r>
            <a:r>
              <a:rPr lang="fr-FR" sz="2175" dirty="0" smtClean="0">
                <a:latin typeface="Baskerville Old Face" panose="02020602080505020303" pitchFamily="18" charset="0"/>
              </a:rPr>
              <a:t>Suite au départ du seul être qu’elle appréciait plus que tout, Ambre fût appelée par un être de lumière, elle sut donc que sa propre aventure allait enfin commencer. Alors, le lendemain au petit matin, elle fit ses adieux à ses parents […] et partit rejoindre Aurore, une biche, qui la guidera jours et nuits dans la forêt en compagnie de ses amis les animaux avant de trouver la clairière où la dernière licorne l’attendait. </a:t>
            </a:r>
          </a:p>
          <a:p>
            <a:r>
              <a:rPr lang="fr-FR" sz="2175" dirty="0">
                <a:latin typeface="Baskerville Old Face" panose="02020602080505020303" pitchFamily="18" charset="0"/>
              </a:rPr>
              <a:t>	</a:t>
            </a:r>
            <a:r>
              <a:rPr lang="fr-FR" sz="2175" dirty="0" smtClean="0">
                <a:latin typeface="Baskerville Old Face" panose="02020602080505020303" pitchFamily="18" charset="0"/>
              </a:rPr>
              <a:t>Après des adieux douloureux, Ambre s’envola sur le dos de Ki Lin et sa quête commença enfin. Elle se balada par la suite sur différentes planètes, apprenant de nouvelles </a:t>
            </a:r>
            <a:r>
              <a:rPr lang="fr-FR" sz="2175" dirty="0">
                <a:latin typeface="Baskerville Old Face" panose="02020602080505020303" pitchFamily="18" charset="0"/>
              </a:rPr>
              <a:t>c</a:t>
            </a:r>
            <a:r>
              <a:rPr lang="fr-FR" sz="2175" dirty="0" smtClean="0">
                <a:latin typeface="Baskerville Old Face" panose="02020602080505020303" pitchFamily="18" charset="0"/>
              </a:rPr>
              <a:t>hoses chaque jour en compagnie de la Licorne et de </a:t>
            </a:r>
            <a:r>
              <a:rPr lang="fr-FR" sz="2175" dirty="0" err="1" smtClean="0">
                <a:latin typeface="Baskerville Old Face" panose="02020602080505020303" pitchFamily="18" charset="0"/>
              </a:rPr>
              <a:t>Passiflor</a:t>
            </a:r>
            <a:r>
              <a:rPr lang="fr-FR" sz="2175" dirty="0" smtClean="0">
                <a:latin typeface="Baskerville Old Face" panose="02020602080505020303" pitchFamily="18" charset="0"/>
              </a:rPr>
              <a:t> . Sur chacun de ses endroits, Ambre apprendra à contrôler ses pouvoirs, à respecter autrui et à aider tout le monde. Elle apprendra aussi ce qu’est l’amour et la haine…</a:t>
            </a:r>
          </a:p>
        </p:txBody>
      </p:sp>
    </p:spTree>
    <p:extLst>
      <p:ext uri="{BB962C8B-B14F-4D97-AF65-F5344CB8AC3E}">
        <p14:creationId xmlns:p14="http://schemas.microsoft.com/office/powerpoint/2010/main" val="194136152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43000">
              <a:schemeClr val="accent1">
                <a:lumMod val="75000"/>
              </a:schemeClr>
            </a:gs>
            <a:gs pos="100000">
              <a:schemeClr val="tx2">
                <a:lumMod val="20000"/>
                <a:lumOff val="80000"/>
              </a:schemeClr>
            </a:gs>
            <a:gs pos="100000">
              <a:schemeClr val="tx2">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86138" y="-99392"/>
            <a:ext cx="8964488" cy="1440160"/>
          </a:xfrm>
        </p:spPr>
        <p:txBody>
          <a:bodyPr>
            <a:noAutofit/>
          </a:bodyPr>
          <a:lstStyle/>
          <a:p>
            <a:r>
              <a:rPr lang="fr-FR" sz="4800" b="1" u="sng" dirty="0" smtClean="0">
                <a:latin typeface="Georgia" panose="02040502050405020303" pitchFamily="18" charset="0"/>
              </a:rPr>
              <a:t>Pourquoi j’aime ce roman ?</a:t>
            </a:r>
            <a:endParaRPr lang="fr-FR" sz="4800" b="1" u="sng" dirty="0">
              <a:latin typeface="Georgia" panose="02040502050405020303" pitchFamily="18" charset="0"/>
            </a:endParaRPr>
          </a:p>
        </p:txBody>
      </p:sp>
      <p:sp>
        <p:nvSpPr>
          <p:cNvPr id="3" name="Sous-titre 2"/>
          <p:cNvSpPr>
            <a:spLocks noGrp="1"/>
          </p:cNvSpPr>
          <p:nvPr>
            <p:ph type="subTitle" idx="1"/>
          </p:nvPr>
        </p:nvSpPr>
        <p:spPr>
          <a:xfrm>
            <a:off x="323528" y="1124744"/>
            <a:ext cx="8280920" cy="5472608"/>
          </a:xfrm>
        </p:spPr>
        <p:txBody>
          <a:bodyPr>
            <a:noAutofit/>
          </a:bodyPr>
          <a:lstStyle/>
          <a:p>
            <a:pPr marL="342900" indent="-342900" algn="just">
              <a:buClr>
                <a:schemeClr val="bg1"/>
              </a:buClr>
              <a:buFont typeface="Wingdings" panose="05000000000000000000" pitchFamily="2" charset="2"/>
              <a:buChar char="q"/>
            </a:pPr>
            <a:r>
              <a:rPr lang="fr-FR" sz="2100" dirty="0" smtClean="0">
                <a:solidFill>
                  <a:schemeClr val="tx1"/>
                </a:solidFill>
                <a:latin typeface="Baskerville Old Face" panose="02020602080505020303" pitchFamily="18" charset="0"/>
              </a:rPr>
              <a:t>  En premier lieu, ce roman colle parfaitement à l’univers que j’apprécie, il est du genre fantastique tout en reprenant énormément d’éléments de la réalité.</a:t>
            </a:r>
          </a:p>
          <a:p>
            <a:pPr algn="just">
              <a:buClr>
                <a:schemeClr val="bg1"/>
              </a:buClr>
            </a:pPr>
            <a:endParaRPr lang="fr-FR" sz="2100" dirty="0" smtClean="0">
              <a:solidFill>
                <a:schemeClr val="tx1"/>
              </a:solidFill>
              <a:latin typeface="Baskerville Old Face" panose="02020602080505020303" pitchFamily="18" charset="0"/>
            </a:endParaRPr>
          </a:p>
          <a:p>
            <a:pPr marL="514350" indent="-514350" algn="just">
              <a:buClr>
                <a:schemeClr val="bg1"/>
              </a:buClr>
              <a:buFont typeface="Wingdings" panose="05000000000000000000" pitchFamily="2" charset="2"/>
              <a:buChar char="q"/>
            </a:pPr>
            <a:r>
              <a:rPr lang="fr-FR" sz="2100" dirty="0" smtClean="0">
                <a:solidFill>
                  <a:schemeClr val="tx1"/>
                </a:solidFill>
                <a:latin typeface="Baskerville Old Face" panose="02020602080505020303" pitchFamily="18" charset="0"/>
              </a:rPr>
              <a:t>Deuxièmement, il relie l’époque moderne au passé, on retrouve par exemple Aphrodite sur une planète nommée Vénus, cette dernière est ici encore la déesse de la beauté. </a:t>
            </a:r>
          </a:p>
          <a:p>
            <a:pPr marL="514350" indent="-514350" algn="just">
              <a:buClr>
                <a:schemeClr val="bg1"/>
              </a:buClr>
              <a:buFont typeface="Wingdings" panose="05000000000000000000" pitchFamily="2" charset="2"/>
              <a:buChar char="q"/>
            </a:pPr>
            <a:endParaRPr lang="fr-FR" sz="2100" dirty="0">
              <a:solidFill>
                <a:schemeClr val="tx1"/>
              </a:solidFill>
              <a:latin typeface="Baskerville Old Face" panose="02020602080505020303" pitchFamily="18" charset="0"/>
            </a:endParaRPr>
          </a:p>
          <a:p>
            <a:pPr marL="514350" indent="-514350" algn="just">
              <a:buClr>
                <a:schemeClr val="bg1"/>
              </a:buClr>
              <a:buFont typeface="Wingdings" panose="05000000000000000000" pitchFamily="2" charset="2"/>
              <a:buChar char="q"/>
            </a:pPr>
            <a:r>
              <a:rPr lang="fr-FR" sz="2100" dirty="0" smtClean="0">
                <a:solidFill>
                  <a:schemeClr val="tx1"/>
                </a:solidFill>
                <a:latin typeface="Baskerville Old Face" panose="02020602080505020303" pitchFamily="18" charset="0"/>
              </a:rPr>
              <a:t>Troisièmement, l’histoire de ce roman est très complète et complexe, chaque personnage qu’on rencontre est détaillé et chacun a sa propre personnalité, tous montrent une part de gentillesse et de méchanceté. Personne n’est tout blanc ou tout noir. </a:t>
            </a:r>
          </a:p>
          <a:p>
            <a:pPr marL="514350" indent="-514350" algn="just">
              <a:buClr>
                <a:schemeClr val="bg1"/>
              </a:buClr>
              <a:buFont typeface="Wingdings" panose="05000000000000000000" pitchFamily="2" charset="2"/>
              <a:buChar char="q"/>
            </a:pPr>
            <a:endParaRPr lang="fr-FR" sz="2100" dirty="0">
              <a:solidFill>
                <a:schemeClr val="tx1"/>
              </a:solidFill>
              <a:latin typeface="Baskerville Old Face" panose="02020602080505020303" pitchFamily="18" charset="0"/>
            </a:endParaRPr>
          </a:p>
          <a:p>
            <a:pPr marL="514350" indent="-514350" algn="just">
              <a:buClr>
                <a:schemeClr val="bg1"/>
              </a:buClr>
              <a:buFont typeface="Wingdings" panose="05000000000000000000" pitchFamily="2" charset="2"/>
              <a:buChar char="q"/>
            </a:pPr>
            <a:r>
              <a:rPr lang="fr-FR" sz="2100" dirty="0" smtClean="0">
                <a:solidFill>
                  <a:schemeClr val="tx1"/>
                </a:solidFill>
                <a:latin typeface="Baskerville Old Face" panose="02020602080505020303" pitchFamily="18" charset="0"/>
              </a:rPr>
              <a:t>En dernier point, je citerai simplement que ce roman a un aspect très philosophique dans ses dialogues et sa narration, ce qui le rend aussi très intéressant dans sa composition </a:t>
            </a:r>
            <a:r>
              <a:rPr lang="fr-FR" sz="2100" dirty="0" smtClean="0">
                <a:solidFill>
                  <a:schemeClr val="tx1"/>
                </a:solidFill>
                <a:latin typeface="Baskerville Old Face" panose="02020602080505020303" pitchFamily="18" charset="0"/>
                <a:sym typeface="Wingdings" panose="05000000000000000000" pitchFamily="2" charset="2"/>
              </a:rPr>
              <a:t>.</a:t>
            </a:r>
            <a:endParaRPr lang="fr-FR" sz="2100" dirty="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15030952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12000">
              <a:schemeClr val="accent6">
                <a:lumMod val="75000"/>
              </a:schemeClr>
            </a:gs>
            <a:gs pos="22000">
              <a:srgbClr val="FFFF00"/>
            </a:gs>
            <a:gs pos="34000">
              <a:srgbClr val="92D050"/>
            </a:gs>
            <a:gs pos="94000">
              <a:srgbClr val="FBB8B3"/>
            </a:gs>
            <a:gs pos="83000">
              <a:schemeClr val="accent4">
                <a:lumMod val="40000"/>
                <a:lumOff val="60000"/>
              </a:schemeClr>
            </a:gs>
            <a:gs pos="70000">
              <a:schemeClr val="accent4">
                <a:lumMod val="75000"/>
              </a:schemeClr>
            </a:gs>
            <a:gs pos="58000">
              <a:schemeClr val="accent1">
                <a:lumMod val="40000"/>
                <a:lumOff val="60000"/>
              </a:schemeClr>
            </a:gs>
            <a:gs pos="46000">
              <a:schemeClr val="accent1">
                <a:lumMod val="75000"/>
              </a:schemeClr>
            </a:gs>
          </a:gsLst>
          <a:lin ang="5400000" scaled="0"/>
        </a:gradFill>
        <a:effectLst/>
      </p:bgPr>
    </p:bg>
    <p:spTree>
      <p:nvGrpSpPr>
        <p:cNvPr id="1" name=""/>
        <p:cNvGrpSpPr/>
        <p:nvPr/>
      </p:nvGrpSpPr>
      <p:grpSpPr>
        <a:xfrm>
          <a:off x="0" y="0"/>
          <a:ext cx="0" cy="0"/>
          <a:chOff x="0" y="0"/>
          <a:chExt cx="0" cy="0"/>
        </a:xfrm>
      </p:grpSpPr>
      <p:sp>
        <p:nvSpPr>
          <p:cNvPr id="5" name="ZoneTexte 4"/>
          <p:cNvSpPr txBox="1"/>
          <p:nvPr/>
        </p:nvSpPr>
        <p:spPr>
          <a:xfrm>
            <a:off x="1619672" y="2132856"/>
            <a:ext cx="6048672" cy="2520280"/>
          </a:xfrm>
          <a:prstGeom prst="rect">
            <a:avLst/>
          </a:prstGeom>
          <a:noFill/>
        </p:spPr>
        <p:txBody>
          <a:bodyPr wrap="square" rtlCol="0">
            <a:spAutoFit/>
          </a:bodyPr>
          <a:lstStyle/>
          <a:p>
            <a:endParaRPr lang="fr-FR" dirty="0"/>
          </a:p>
        </p:txBody>
      </p:sp>
      <p:sp>
        <p:nvSpPr>
          <p:cNvPr id="6" name="ZoneTexte 5"/>
          <p:cNvSpPr txBox="1"/>
          <p:nvPr/>
        </p:nvSpPr>
        <p:spPr>
          <a:xfrm>
            <a:off x="0" y="2142291"/>
            <a:ext cx="9036496" cy="2970044"/>
          </a:xfrm>
          <a:prstGeom prst="rect">
            <a:avLst/>
          </a:prstGeom>
          <a:noFill/>
        </p:spPr>
        <p:txBody>
          <a:bodyPr wrap="square" rtlCol="0">
            <a:spAutoFit/>
          </a:bodyPr>
          <a:lstStyle/>
          <a:p>
            <a:pPr algn="ctr"/>
            <a:endParaRPr lang="fr-FR" sz="3200" dirty="0" smtClean="0">
              <a:latin typeface="Baskerville Old Face" panose="02020602080505020303" pitchFamily="18" charset="0"/>
            </a:endParaRPr>
          </a:p>
          <a:p>
            <a:pPr algn="ctr"/>
            <a:r>
              <a:rPr lang="fr-FR" sz="4000" dirty="0" smtClean="0">
                <a:latin typeface="Baskerville Old Face" panose="02020602080505020303" pitchFamily="18" charset="0"/>
              </a:rPr>
              <a:t>Merci à tous de m’avoir écouté.</a:t>
            </a:r>
          </a:p>
          <a:p>
            <a:pPr algn="ctr"/>
            <a:r>
              <a:rPr lang="fr-FR" sz="11500" b="1" i="1" dirty="0" smtClean="0">
                <a:effectLst>
                  <a:outerShdw blurRad="38100" dist="38100" dir="2700000" algn="tl">
                    <a:srgbClr val="000000">
                      <a:alpha val="43137"/>
                    </a:srgbClr>
                  </a:outerShdw>
                </a:effectLst>
                <a:latin typeface="Baskerville Old Face" panose="02020602080505020303" pitchFamily="18" charset="0"/>
              </a:rPr>
              <a:t>FIN</a:t>
            </a:r>
            <a:endParaRPr lang="fr-FR" sz="11500" b="1" i="1" dirty="0">
              <a:effectLst>
                <a:outerShdw blurRad="38100" dist="38100" dir="2700000" algn="tl">
                  <a:srgbClr val="000000">
                    <a:alpha val="43137"/>
                  </a:srgbClr>
                </a:outerShdw>
              </a:effectLst>
              <a:latin typeface="Baskerville Old Face" panose="02020602080505020303" pitchFamily="18" charset="0"/>
            </a:endParaRPr>
          </a:p>
        </p:txBody>
      </p:sp>
      <p:sp>
        <p:nvSpPr>
          <p:cNvPr id="8" name="ZoneTexte 7"/>
          <p:cNvSpPr txBox="1"/>
          <p:nvPr/>
        </p:nvSpPr>
        <p:spPr>
          <a:xfrm>
            <a:off x="7092280" y="6453336"/>
            <a:ext cx="2808312" cy="338554"/>
          </a:xfrm>
          <a:prstGeom prst="rect">
            <a:avLst/>
          </a:prstGeom>
          <a:noFill/>
        </p:spPr>
        <p:txBody>
          <a:bodyPr wrap="square" rtlCol="0">
            <a:spAutoFit/>
          </a:bodyPr>
          <a:lstStyle/>
          <a:p>
            <a:r>
              <a:rPr lang="fr-FR" sz="1600" dirty="0" smtClean="0">
                <a:latin typeface="Baskerville Old Face" panose="02020602080505020303" pitchFamily="18" charset="0"/>
              </a:rPr>
              <a:t>Annabelle Claude 4°2</a:t>
            </a:r>
            <a:endParaRPr lang="fr-FR" sz="1600" dirty="0">
              <a:latin typeface="Baskerville Old Face" panose="02020602080505020303" pitchFamily="18" charset="0"/>
            </a:endParaRPr>
          </a:p>
        </p:txBody>
      </p:sp>
    </p:spTree>
    <p:extLst>
      <p:ext uri="{BB962C8B-B14F-4D97-AF65-F5344CB8AC3E}">
        <p14:creationId xmlns:p14="http://schemas.microsoft.com/office/powerpoint/2010/main" val="8079890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4000" fill="hold"/>
                                        <p:tgtEl>
                                          <p:spTgt spid="6"/>
                                        </p:tgtEl>
                                        <p:attrNameLst>
                                          <p:attrName>ppt_x</p:attrName>
                                        </p:attrNameLst>
                                      </p:cBhvr>
                                      <p:tavLst>
                                        <p:tav tm="0">
                                          <p:val>
                                            <p:strVal val="#ppt_x"/>
                                          </p:val>
                                        </p:tav>
                                        <p:tav tm="100000">
                                          <p:val>
                                            <p:strVal val="#ppt_x"/>
                                          </p:val>
                                        </p:tav>
                                      </p:tavLst>
                                    </p:anim>
                                    <p:anim calcmode="lin" valueType="num">
                                      <p:cBhvr>
                                        <p:cTn id="8" dur="14000" fill="hold"/>
                                        <p:tgtEl>
                                          <p:spTgt spid="6"/>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1403</TotalTime>
  <Words>519</Words>
  <Application>Microsoft Office PowerPoint</Application>
  <PresentationFormat>Affichage à l'écran (4:3)</PresentationFormat>
  <Paragraphs>31</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Baskerville Old Face</vt:lpstr>
      <vt:lpstr>Calibri</vt:lpstr>
      <vt:lpstr>Georgia</vt:lpstr>
      <vt:lpstr>Wingdings</vt:lpstr>
      <vt:lpstr>Thème Office</vt:lpstr>
      <vt:lpstr>Le livre de ma vie  </vt:lpstr>
      <vt:lpstr>Ambre et la Nuit des Temps</vt:lpstr>
      <vt:lpstr>Les personnages</vt:lpstr>
      <vt:lpstr>L’histoire </vt:lpstr>
      <vt:lpstr>Pourquoi j’aime ce roman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livre de ma vie</dc:title>
  <dc:creator>soraya</dc:creator>
  <cp:lastModifiedBy>Marie VEIT</cp:lastModifiedBy>
  <cp:revision>33</cp:revision>
  <dcterms:created xsi:type="dcterms:W3CDTF">2021-01-02T16:05:00Z</dcterms:created>
  <dcterms:modified xsi:type="dcterms:W3CDTF">2021-01-08T13:44:27Z</dcterms:modified>
</cp:coreProperties>
</file>