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6" r:id="rId8"/>
    <p:sldId id="260" r:id="rId9"/>
    <p:sldId id="261" r:id="rId10"/>
    <p:sldId id="262" r:id="rId11"/>
    <p:sldId id="264" r:id="rId12"/>
    <p:sldId id="263" r:id="rId13"/>
    <p:sldId id="267" r:id="rId14"/>
    <p:sldId id="268" r:id="rId15"/>
    <p:sldId id="275" r:id="rId16"/>
    <p:sldId id="269" r:id="rId17"/>
    <p:sldId id="270" r:id="rId18"/>
    <p:sldId id="271" r:id="rId19"/>
    <p:sldId id="265" r:id="rId20"/>
    <p:sldId id="272" r:id="rId21"/>
    <p:sldId id="273" r:id="rId22"/>
    <p:sldId id="274"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99DA-42C6-4A09-B7C5-B8910F7A8221}" type="slidenum">
              <a:rPr lang="fr-FR" smtClean="0"/>
              <a:t>‹N°›</a:t>
            </a:fld>
            <a:endParaRPr lang="fr-F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a:t>Modifiez le style des sous-titres du masque</a:t>
            </a:r>
            <a:endParaRPr kumimoji="0" lang="en-US"/>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C281A0E-C821-4889-B4AF-D98B4FA0FD0B}" type="datetimeFigureOut">
              <a:rPr lang="fr-FR" smtClean="0"/>
              <a:t>12/01/2021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AC281A0E-C821-4889-B4AF-D98B4FA0FD0B}" type="datetimeFigureOut">
              <a:rPr lang="fr-FR" smtClean="0"/>
              <a:t>12/01/2021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281A0E-C821-4889-B4AF-D98B4FA0FD0B}" type="datetimeFigureOut">
              <a:rPr lang="fr-FR" smtClean="0"/>
              <a:t>12/01/2021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C799DA-42C6-4A09-B7C5-B8910F7A8221}" type="slidenum">
              <a:rPr lang="fr-FR" smtClean="0"/>
              <a:t>‹N°›</a:t>
            </a:fld>
            <a:endParaRPr lang="fr-F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AC281A0E-C821-4889-B4AF-D98B4FA0FD0B}" type="datetimeFigureOut">
              <a:rPr lang="fr-FR" smtClean="0"/>
              <a:t>12/01/2021</a:t>
            </a:fld>
            <a:endParaRPr lang="fr-F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8339328" y="1170432"/>
            <a:ext cx="733864" cy="201168"/>
          </a:xfrm>
        </p:spPr>
        <p:txBody>
          <a:bodyPr/>
          <a:lstStyle/>
          <a:p>
            <a:fld id="{99C799DA-42C6-4A09-B7C5-B8910F7A8221}"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3537924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1692309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1894506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3506647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C281A0E-C821-4889-B4AF-D98B4FA0FD0B}" type="datetimeFigureOut">
              <a:rPr lang="fr-FR" smtClean="0"/>
              <a:t>12/01/2021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4220682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C281A0E-C821-4889-B4AF-D98B4FA0FD0B}" type="datetimeFigureOut">
              <a:rPr lang="fr-FR" smtClean="0"/>
              <a:t>12/01/2021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1213883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281A0E-C821-4889-B4AF-D98B4FA0FD0B}" type="datetimeFigureOut">
              <a:rPr lang="fr-FR" smtClean="0"/>
              <a:t>12/01/2021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361840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a:t>Modifiez le style du titre</a:t>
            </a:r>
            <a:endParaRPr lang="en-US"/>
          </a:p>
        </p:txBody>
      </p:sp>
      <p:sp>
        <p:nvSpPr>
          <p:cNvPr id="2" name="Date Placeholder 1"/>
          <p:cNvSpPr>
            <a:spLocks noGrp="1"/>
          </p:cNvSpPr>
          <p:nvPr>
            <p:ph type="dt" sz="half" idx="10"/>
          </p:nvPr>
        </p:nvSpPr>
        <p:spPr/>
        <p:txBody>
          <a:bodyPr/>
          <a:lstStyle/>
          <a:p>
            <a:fld id="{AC281A0E-C821-4889-B4AF-D98B4FA0FD0B}" type="datetimeFigureOut">
              <a:rPr lang="fr-FR" smtClean="0"/>
              <a:t>12/01/2021</a:t>
            </a:fld>
            <a:endParaRPr lang="fr-FR"/>
          </a:p>
        </p:txBody>
      </p:sp>
      <p:sp>
        <p:nvSpPr>
          <p:cNvPr id="91" name="Footer Placeholder 90"/>
          <p:cNvSpPr>
            <a:spLocks noGrp="1"/>
          </p:cNvSpPr>
          <p:nvPr>
            <p:ph type="ftr" sz="quarter" idx="11"/>
          </p:nvPr>
        </p:nvSpPr>
        <p:spPr/>
        <p:txBody>
          <a:bodyPr/>
          <a:lstStyle/>
          <a:p>
            <a:endParaRPr lang="fr-FR"/>
          </a:p>
        </p:txBody>
      </p:sp>
      <p:sp>
        <p:nvSpPr>
          <p:cNvPr id="92" name="Slide Number Placeholder 91"/>
          <p:cNvSpPr>
            <a:spLocks noGrp="1"/>
          </p:cNvSpPr>
          <p:nvPr>
            <p:ph type="sldNum" sz="quarter" idx="12"/>
          </p:nvPr>
        </p:nvSpPr>
        <p:spPr/>
        <p:txBody>
          <a:bodyPr/>
          <a:lstStyle/>
          <a:p>
            <a:fld id="{99C799DA-42C6-4A09-B7C5-B8910F7A8221}"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1937432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3304339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1470044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C799DA-42C6-4A09-B7C5-B8910F7A8221}" type="slidenum">
              <a:rPr lang="fr-FR" smtClean="0"/>
              <a:t>‹N°›</a:t>
            </a:fld>
            <a:endParaRPr lang="fr-FR"/>
          </a:p>
        </p:txBody>
      </p:sp>
    </p:spTree>
    <p:extLst>
      <p:ext uri="{BB962C8B-B14F-4D97-AF65-F5344CB8AC3E}">
        <p14:creationId xmlns:p14="http://schemas.microsoft.com/office/powerpoint/2010/main" val="76086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AC281A0E-C821-4889-B4AF-D98B4FA0FD0B}" type="datetimeFigureOut">
              <a:rPr lang="fr-FR" smtClean="0"/>
              <a:t>12/01/2021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AC281A0E-C821-4889-B4AF-D98B4FA0FD0B}" type="datetimeFigureOut">
              <a:rPr lang="fr-FR" smtClean="0"/>
              <a:t>12/01/2021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81A0E-C821-4889-B4AF-D98B4FA0FD0B}" type="datetimeFigureOut">
              <a:rPr lang="fr-FR" smtClean="0"/>
              <a:t>12/01/2021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9C799DA-42C6-4A09-B7C5-B8910F7A822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C799DA-42C6-4A09-B7C5-B8910F7A8221}" type="slidenum">
              <a:rPr lang="fr-FR" smtClean="0"/>
              <a:t>‹N°›</a:t>
            </a:fld>
            <a:endParaRPr lang="fr-F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5" name="Date Placeholder 4"/>
          <p:cNvSpPr>
            <a:spLocks noGrp="1"/>
          </p:cNvSpPr>
          <p:nvPr>
            <p:ph type="dt" sz="half" idx="10"/>
          </p:nvPr>
        </p:nvSpPr>
        <p:spPr/>
        <p:txBody>
          <a:bodyPr/>
          <a:lstStyle/>
          <a:p>
            <a:fld id="{AC281A0E-C821-4889-B4AF-D98B4FA0FD0B}" type="datetimeFigureOut">
              <a:rPr lang="fr-FR" smtClean="0"/>
              <a:t>12/01/2021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C799DA-42C6-4A09-B7C5-B8910F7A8221}" type="slidenum">
              <a:rPr lang="fr-FR" smtClean="0"/>
              <a:t>‹N°›</a:t>
            </a:fld>
            <a:endParaRPr lang="fr-F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C281A0E-C821-4889-B4AF-D98B4FA0FD0B}" type="datetimeFigureOut">
              <a:rPr lang="fr-FR" smtClean="0"/>
              <a:t>12/01/2021</a:t>
            </a:fld>
            <a:endParaRPr lang="fr-F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9C799DA-42C6-4A09-B7C5-B8910F7A8221}"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fr-FR"/>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9C799DA-42C6-4A09-B7C5-B8910F7A822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81A0E-C821-4889-B4AF-D98B4FA0FD0B}" type="datetimeFigureOut">
              <a:rPr lang="fr-FR" smtClean="0"/>
              <a:t>12/01/2021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799DA-42C6-4A09-B7C5-B8910F7A8221}" type="slidenum">
              <a:rPr lang="fr-FR" smtClean="0"/>
              <a:t>‹N°›</a:t>
            </a:fld>
            <a:endParaRPr lang="fr-FR"/>
          </a:p>
        </p:txBody>
      </p:sp>
    </p:spTree>
    <p:extLst>
      <p:ext uri="{BB962C8B-B14F-4D97-AF65-F5344CB8AC3E}">
        <p14:creationId xmlns:p14="http://schemas.microsoft.com/office/powerpoint/2010/main" val="3743981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5" name="ZoneTexte 4"/>
          <p:cNvSpPr txBox="1"/>
          <p:nvPr/>
        </p:nvSpPr>
        <p:spPr>
          <a:xfrm>
            <a:off x="611560" y="548680"/>
            <a:ext cx="4680520" cy="3693319"/>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42632966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1656184"/>
          </a:xfrm>
        </p:spPr>
        <p:txBody>
          <a:bodyPr>
            <a:noAutofit/>
          </a:bodyPr>
          <a:lstStyle/>
          <a:p>
            <a:pPr algn="ctr"/>
            <a:r>
              <a:rPr lang="fr-FR" sz="4400" dirty="0">
                <a:solidFill>
                  <a:srgbClr val="FF0000"/>
                </a:solidFill>
                <a:latin typeface="Arial" panose="020B0604020202020204" pitchFamily="34" charset="0"/>
                <a:cs typeface="Arial" panose="020B0604020202020204" pitchFamily="34" charset="0"/>
              </a:rPr>
              <a:t>CEUX QUI L’ACCOMPAGNENT DANS L’HISTOIRE </a:t>
            </a:r>
          </a:p>
        </p:txBody>
      </p:sp>
      <p:sp>
        <p:nvSpPr>
          <p:cNvPr id="3" name="Espace réservé du contenu 2"/>
          <p:cNvSpPr>
            <a:spLocks noGrp="1"/>
          </p:cNvSpPr>
          <p:nvPr>
            <p:ph idx="1"/>
          </p:nvPr>
        </p:nvSpPr>
        <p:spPr>
          <a:xfrm>
            <a:off x="323528" y="1988840"/>
            <a:ext cx="8229600" cy="3744416"/>
          </a:xfrm>
        </p:spPr>
        <p:txBody>
          <a:bodyPr/>
          <a:lstStyle/>
          <a:p>
            <a:pPr marL="0" indent="0">
              <a:buNone/>
            </a:pPr>
            <a:r>
              <a:rPr lang="fr-FR" sz="3200" dirty="0"/>
              <a:t>Ses amis sont : </a:t>
            </a:r>
            <a:r>
              <a:rPr lang="fr-FR" sz="3200" dirty="0" err="1"/>
              <a:t>Dex</a:t>
            </a:r>
            <a:r>
              <a:rPr lang="fr-FR" sz="3200" dirty="0"/>
              <a:t> </a:t>
            </a:r>
            <a:r>
              <a:rPr lang="fr-FR" sz="3200" dirty="0" err="1"/>
              <a:t>Dizznee</a:t>
            </a:r>
            <a:r>
              <a:rPr lang="fr-FR" sz="3200" dirty="0"/>
              <a:t>, </a:t>
            </a:r>
            <a:r>
              <a:rPr lang="fr-FR" sz="3200" dirty="0" err="1"/>
              <a:t>Fitz</a:t>
            </a:r>
            <a:r>
              <a:rPr lang="fr-FR" sz="3200" dirty="0"/>
              <a:t> et </a:t>
            </a:r>
            <a:r>
              <a:rPr lang="fr-FR" sz="3200" dirty="0" err="1"/>
              <a:t>Biana</a:t>
            </a:r>
            <a:r>
              <a:rPr lang="fr-FR" sz="3200" dirty="0"/>
              <a:t> </a:t>
            </a:r>
            <a:r>
              <a:rPr lang="fr-FR" sz="3200" dirty="0" err="1"/>
              <a:t>Vacker</a:t>
            </a:r>
            <a:r>
              <a:rPr lang="fr-FR" sz="3200" dirty="0"/>
              <a:t>, </a:t>
            </a:r>
            <a:r>
              <a:rPr lang="fr-FR" sz="3200" dirty="0" err="1"/>
              <a:t>Keefe</a:t>
            </a:r>
            <a:r>
              <a:rPr lang="fr-FR" sz="3200" dirty="0"/>
              <a:t> </a:t>
            </a:r>
            <a:r>
              <a:rPr lang="fr-FR" sz="3200" dirty="0" err="1"/>
              <a:t>Sencen</a:t>
            </a:r>
            <a:r>
              <a:rPr lang="fr-FR" sz="3200" dirty="0"/>
              <a:t>, </a:t>
            </a:r>
            <a:r>
              <a:rPr lang="fr-FR" sz="3200" dirty="0" err="1"/>
              <a:t>Marella</a:t>
            </a:r>
            <a:r>
              <a:rPr lang="fr-FR" sz="3200" dirty="0"/>
              <a:t> </a:t>
            </a:r>
            <a:r>
              <a:rPr lang="fr-FR" sz="3200" dirty="0" err="1"/>
              <a:t>Redek</a:t>
            </a:r>
            <a:r>
              <a:rPr lang="fr-FR" sz="3200" dirty="0"/>
              <a:t>, Linh et Tam Song, ainsi que pleins d’autres encore! Chacun d’entre eux, qu’il soit enfant ou adulte, a partagé un bout d’aventure avec le personnage principal. </a:t>
            </a:r>
          </a:p>
        </p:txBody>
      </p:sp>
      <p:pic>
        <p:nvPicPr>
          <p:cNvPr id="3074" name="Picture 2" descr="Afficher l’imag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725144"/>
            <a:ext cx="2942541"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61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400" dirty="0">
                <a:solidFill>
                  <a:srgbClr val="FF0000"/>
                </a:solidFill>
                <a:latin typeface="Arial" panose="020B0604020202020204" pitchFamily="34" charset="0"/>
                <a:cs typeface="Arial" panose="020B0604020202020204" pitchFamily="34" charset="0"/>
              </a:rPr>
              <a:t>HISTOIRE</a:t>
            </a:r>
          </a:p>
        </p:txBody>
      </p:sp>
      <p:sp>
        <p:nvSpPr>
          <p:cNvPr id="3" name="Espace réservé du contenu 2"/>
          <p:cNvSpPr>
            <a:spLocks noGrp="1"/>
          </p:cNvSpPr>
          <p:nvPr>
            <p:ph idx="1"/>
          </p:nvPr>
        </p:nvSpPr>
        <p:spPr/>
        <p:txBody>
          <a:bodyPr>
            <a:normAutofit/>
          </a:bodyPr>
          <a:lstStyle/>
          <a:p>
            <a:pPr marL="0" indent="0">
              <a:buNone/>
            </a:pPr>
            <a:r>
              <a:rPr lang="fr-FR" sz="2800" dirty="0"/>
              <a:t>Sophie est une lycéenne surdouée à seulement 12 ans ! Elles est dotée de multiples pouvoirs et se sent différente emplie des pensées intimes des autres qu’elle intercepte, alors que la lycéenne aurait préféré ne rien entendre et ne rien savoir de ce qu’on pouvait penser d’elle et ses capacités hors normes. Un jour, alors qu’elle visite un musée avec sa classe, elle voit un étrange garçon lisant un journal à son sujet. </a:t>
            </a:r>
          </a:p>
        </p:txBody>
      </p:sp>
    </p:spTree>
    <p:extLst>
      <p:ext uri="{BB962C8B-B14F-4D97-AF65-F5344CB8AC3E}">
        <p14:creationId xmlns:p14="http://schemas.microsoft.com/office/powerpoint/2010/main" val="1121235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5" name="ZoneTexte 4"/>
          <p:cNvSpPr txBox="1"/>
          <p:nvPr/>
        </p:nvSpPr>
        <p:spPr>
          <a:xfrm>
            <a:off x="710743" y="1988840"/>
            <a:ext cx="7488832" cy="2677656"/>
          </a:xfrm>
          <a:prstGeom prst="rect">
            <a:avLst/>
          </a:prstGeom>
          <a:noFill/>
        </p:spPr>
        <p:txBody>
          <a:bodyPr wrap="square" rtlCol="0">
            <a:spAutoFit/>
          </a:bodyPr>
          <a:lstStyle/>
          <a:p>
            <a:r>
              <a:rPr lang="fr-FR" sz="2800" dirty="0"/>
              <a:t>Celui-ci l’aborde et demande si la fille dans le journal est Sophie et elle répond pas l’affirmatif. Il comprend qu’elle est télépathe et qu’elle entend aussi des pensées. Ce jeune homme se présente sous le nom de </a:t>
            </a:r>
            <a:r>
              <a:rPr lang="fr-FR" sz="2800" dirty="0" err="1"/>
              <a:t>Fitz</a:t>
            </a:r>
            <a:r>
              <a:rPr lang="fr-FR" sz="2800" dirty="0"/>
              <a:t> et lui confie qu’elle est en réalité une elfe. </a:t>
            </a:r>
            <a:endParaRPr lang="fr-FR" sz="2800" b="1" dirty="0"/>
          </a:p>
        </p:txBody>
      </p:sp>
    </p:spTree>
    <p:extLst>
      <p:ext uri="{BB962C8B-B14F-4D97-AF65-F5344CB8AC3E}">
        <p14:creationId xmlns:p14="http://schemas.microsoft.com/office/powerpoint/2010/main" val="487512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1259632" y="188640"/>
            <a:ext cx="6336704" cy="3970318"/>
          </a:xfrm>
          <a:prstGeom prst="rect">
            <a:avLst/>
          </a:prstGeom>
          <a:noFill/>
        </p:spPr>
        <p:txBody>
          <a:bodyPr wrap="square" rtlCol="0">
            <a:spAutoFit/>
          </a:bodyPr>
          <a:lstStyle/>
          <a:p>
            <a:pPr algn="ctr"/>
            <a:r>
              <a:rPr lang="fr-FR" sz="2800" dirty="0"/>
              <a:t>Il va alors lui faire découvrir un monde caché, qui n’est autre que le sien. </a:t>
            </a:r>
            <a:r>
              <a:rPr lang="fr-FR" sz="2800" dirty="0" err="1"/>
              <a:t>Fitz</a:t>
            </a:r>
            <a:r>
              <a:rPr lang="fr-FR" sz="2800" dirty="0"/>
              <a:t> l’emmène dans les Cités Perdues, villes des elfes. Là-bas, elle se sent plus à l’aise, même si d’ obsédantes questions lui trottent dans la tête: </a:t>
            </a:r>
          </a:p>
          <a:p>
            <a:pPr algn="ctr"/>
            <a:r>
              <a:rPr lang="fr-FR" sz="2800" b="1" dirty="0"/>
              <a:t>Qui est-elle vraiment et pourquoi l’avoir cachée chez les humains ?</a:t>
            </a:r>
          </a:p>
          <a:p>
            <a:endParaRPr lang="fr-FR" sz="2800" dirty="0"/>
          </a:p>
        </p:txBody>
      </p:sp>
      <p:sp>
        <p:nvSpPr>
          <p:cNvPr id="4" name="AutoShape 7" descr="Afficher l’image sourc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949677"/>
            <a:ext cx="3707904" cy="277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43204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600084" y="1628800"/>
            <a:ext cx="7848872" cy="2246769"/>
          </a:xfrm>
          <a:prstGeom prst="rect">
            <a:avLst/>
          </a:prstGeom>
          <a:noFill/>
        </p:spPr>
        <p:txBody>
          <a:bodyPr wrap="square" rtlCol="0">
            <a:spAutoFit/>
          </a:bodyPr>
          <a:lstStyle/>
          <a:p>
            <a:r>
              <a:rPr lang="fr-FR" sz="2800" dirty="0">
                <a:cs typeface="Times New Roman"/>
              </a:rPr>
              <a:t>Un Effaceur va effacer les souvenirs de sa sœur et de sa mère afin qu’elles ne se souviennent plus d’elle. Ses parents adoptifs chez les elfes sont </a:t>
            </a:r>
            <a:r>
              <a:rPr lang="fr-FR" sz="2800" dirty="0" err="1">
                <a:cs typeface="Times New Roman"/>
              </a:rPr>
              <a:t>Grady</a:t>
            </a:r>
            <a:r>
              <a:rPr lang="fr-FR" sz="2800" dirty="0">
                <a:cs typeface="Times New Roman"/>
              </a:rPr>
              <a:t> et </a:t>
            </a:r>
            <a:r>
              <a:rPr lang="fr-FR" sz="2800" dirty="0" err="1">
                <a:cs typeface="Times New Roman"/>
              </a:rPr>
              <a:t>Edaline</a:t>
            </a:r>
            <a:r>
              <a:rPr lang="fr-FR" sz="2800" dirty="0">
                <a:cs typeface="Times New Roman"/>
              </a:rPr>
              <a:t>. Cela fait maintenant 16 ans que la fille de ses nouveaux tuteurs, Jolie, est morte. </a:t>
            </a:r>
            <a:endParaRPr lang="fr-FR" sz="2800" dirty="0"/>
          </a:p>
        </p:txBody>
      </p:sp>
    </p:spTree>
    <p:extLst>
      <p:ext uri="{BB962C8B-B14F-4D97-AF65-F5344CB8AC3E}">
        <p14:creationId xmlns:p14="http://schemas.microsoft.com/office/powerpoint/2010/main" val="3982207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ZoneTexte 2"/>
          <p:cNvSpPr txBox="1"/>
          <p:nvPr/>
        </p:nvSpPr>
        <p:spPr>
          <a:xfrm>
            <a:off x="395536" y="188640"/>
            <a:ext cx="5040560" cy="3108543"/>
          </a:xfrm>
          <a:prstGeom prst="rect">
            <a:avLst/>
          </a:prstGeom>
          <a:noFill/>
        </p:spPr>
        <p:txBody>
          <a:bodyPr wrap="square" rtlCol="0">
            <a:spAutoFit/>
          </a:bodyPr>
          <a:lstStyle/>
          <a:p>
            <a:pPr algn="ctr"/>
            <a:r>
              <a:rPr lang="fr-FR" sz="2800" dirty="0"/>
              <a:t>Elle intègre la prestigieuse académie de </a:t>
            </a:r>
            <a:r>
              <a:rPr lang="fr-FR" sz="2800" dirty="0" err="1"/>
              <a:t>Foxfire</a:t>
            </a:r>
            <a:r>
              <a:rPr lang="fr-FR" sz="2800" dirty="0"/>
              <a:t> où de nombreuses aventures lui arrivent. En parallèle, l’elfe fait connaissance de ses nouveaux amis et de son mentor </a:t>
            </a:r>
            <a:r>
              <a:rPr lang="fr-FR" sz="2800" dirty="0" err="1"/>
              <a:t>Tiergan</a:t>
            </a:r>
            <a:r>
              <a:rPr lang="fr-FR" sz="2800"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319987"/>
            <a:ext cx="3682380" cy="2710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019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761581" y="1988840"/>
            <a:ext cx="7560840" cy="2062103"/>
          </a:xfrm>
          <a:prstGeom prst="rect">
            <a:avLst/>
          </a:prstGeom>
          <a:noFill/>
        </p:spPr>
        <p:txBody>
          <a:bodyPr wrap="square" rtlCol="0">
            <a:spAutoFit/>
          </a:bodyPr>
          <a:lstStyle/>
          <a:p>
            <a:pPr algn="ctr"/>
            <a:r>
              <a:rPr lang="fr-FR" sz="3200" dirty="0" err="1"/>
              <a:t>Grady</a:t>
            </a:r>
            <a:r>
              <a:rPr lang="fr-FR" sz="3200" dirty="0"/>
              <a:t> et </a:t>
            </a:r>
            <a:r>
              <a:rPr lang="fr-FR" sz="3200" dirty="0" err="1"/>
              <a:t>Edaline</a:t>
            </a:r>
            <a:r>
              <a:rPr lang="fr-FR" sz="3200" dirty="0"/>
              <a:t> annulent l’adoption car la régularité de Mme Foster à frôler la mort les effraie. Sophie et son meilleur ami </a:t>
            </a:r>
            <a:r>
              <a:rPr lang="fr-FR" sz="3200" dirty="0" err="1"/>
              <a:t>Dex</a:t>
            </a:r>
            <a:r>
              <a:rPr lang="fr-FR" sz="3200" dirty="0"/>
              <a:t> se sont fait enlever… </a:t>
            </a:r>
          </a:p>
        </p:txBody>
      </p:sp>
    </p:spTree>
    <p:extLst>
      <p:ext uri="{BB962C8B-B14F-4D97-AF65-F5344CB8AC3E}">
        <p14:creationId xmlns:p14="http://schemas.microsoft.com/office/powerpoint/2010/main" val="2360013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a:solidFill>
                  <a:srgbClr val="FF0000"/>
                </a:solidFill>
              </a:rPr>
              <a:t>UNE S</a:t>
            </a:r>
            <a:r>
              <a:rPr lang="fr-FR" sz="4400" dirty="0">
                <a:solidFill>
                  <a:srgbClr val="FF0000"/>
                </a:solidFill>
                <a:latin typeface="+mn-lt"/>
                <a:cs typeface="Times New Roman"/>
              </a:rPr>
              <a:t>É</a:t>
            </a:r>
            <a:r>
              <a:rPr lang="fr-FR" sz="4400" dirty="0">
                <a:solidFill>
                  <a:srgbClr val="FF0000"/>
                </a:solidFill>
              </a:rPr>
              <a:t>RIE APPR</a:t>
            </a:r>
            <a:r>
              <a:rPr lang="fr-FR" sz="4400" dirty="0">
                <a:solidFill>
                  <a:srgbClr val="FF0000"/>
                </a:solidFill>
                <a:latin typeface="+mn-lt"/>
                <a:cs typeface="Times New Roman"/>
              </a:rPr>
              <a:t>É</a:t>
            </a:r>
            <a:r>
              <a:rPr lang="fr-FR" sz="4400" dirty="0">
                <a:solidFill>
                  <a:srgbClr val="FF0000"/>
                </a:solidFill>
              </a:rPr>
              <a:t>CI</a:t>
            </a:r>
            <a:r>
              <a:rPr lang="fr-FR" sz="4400" dirty="0">
                <a:solidFill>
                  <a:srgbClr val="FF0000"/>
                </a:solidFill>
                <a:latin typeface="+mn-lt"/>
                <a:cs typeface="Times New Roman"/>
              </a:rPr>
              <a:t>É</a:t>
            </a:r>
            <a:r>
              <a:rPr lang="fr-FR" sz="4400" dirty="0">
                <a:solidFill>
                  <a:srgbClr val="FF0000"/>
                </a:solidFill>
              </a:rPr>
              <a:t>E</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sz="3200" dirty="0"/>
              <a:t>N’aimant pas beaucoup le surnaturel, j’ai quand même adoré ce livre ! Shannon Messenger a su le rendre intrigant, pertinent et TR</a:t>
            </a:r>
            <a:r>
              <a:rPr lang="fr-FR" sz="3200" dirty="0">
                <a:cs typeface="Times New Roman"/>
              </a:rPr>
              <a:t>ÈS addictif: ce qui m’a amené à lire un certain nombre de tomes. Je trouve cet ouvrage extrêmement intéressant! Il demande en revanche beaucoup de concentration car les lieux et personnages n’existant pas forcément, sont atypiques et durs à imaginer. Il faut obligatoirement se faire le film dans la </a:t>
            </a:r>
            <a:r>
              <a:rPr lang="fr-FR" sz="3500" dirty="0">
                <a:cs typeface="Times New Roman"/>
              </a:rPr>
              <a:t>tête. </a:t>
            </a:r>
          </a:p>
          <a:p>
            <a:pPr marL="0" indent="0">
              <a:buNone/>
            </a:pPr>
            <a:endParaRPr lang="fr-FR" sz="3500" dirty="0"/>
          </a:p>
        </p:txBody>
      </p:sp>
    </p:spTree>
    <p:extLst>
      <p:ext uri="{BB962C8B-B14F-4D97-AF65-F5344CB8AC3E}">
        <p14:creationId xmlns:p14="http://schemas.microsoft.com/office/powerpoint/2010/main" val="3644393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2636912"/>
            <a:ext cx="7560840" cy="1754326"/>
          </a:xfrm>
          <a:prstGeom prst="rect">
            <a:avLst/>
          </a:prstGeom>
          <a:noFill/>
        </p:spPr>
        <p:txBody>
          <a:bodyPr wrap="square" rtlCol="0">
            <a:spAutoFit/>
          </a:bodyPr>
          <a:lstStyle/>
          <a:p>
            <a:pPr algn="ctr"/>
            <a:r>
              <a:rPr lang="fr-FR" sz="5400" b="1" dirty="0">
                <a:latin typeface="Informal Roman" panose="030604020304060B0204" pitchFamily="66" charset="0"/>
              </a:rPr>
              <a:t>SOPHIE CHERCHE JUSTE LA V</a:t>
            </a:r>
            <a:r>
              <a:rPr lang="fr-FR" sz="5400" b="1" dirty="0">
                <a:latin typeface="Informal Roman" panose="030604020304060B0204" pitchFamily="66" charset="0"/>
                <a:cs typeface="Times New Roman"/>
              </a:rPr>
              <a:t>É</a:t>
            </a:r>
            <a:r>
              <a:rPr lang="fr-FR" sz="5400" b="1" dirty="0">
                <a:latin typeface="Informal Roman" panose="030604020304060B0204" pitchFamily="66" charset="0"/>
              </a:rPr>
              <a:t>RIT</a:t>
            </a:r>
            <a:r>
              <a:rPr lang="fr-FR" sz="5400" b="1" dirty="0">
                <a:latin typeface="Informal Roman" panose="030604020304060B0204" pitchFamily="66" charset="0"/>
                <a:cs typeface="Times New Roman"/>
              </a:rPr>
              <a:t>É</a:t>
            </a:r>
            <a:r>
              <a:rPr lang="fr-FR" sz="5400" b="1" dirty="0">
                <a:latin typeface="Informal Roman" panose="030604020304060B0204" pitchFamily="66" charset="0"/>
              </a:rPr>
              <a:t>…</a:t>
            </a:r>
          </a:p>
        </p:txBody>
      </p:sp>
    </p:spTree>
    <p:extLst>
      <p:ext uri="{BB962C8B-B14F-4D97-AF65-F5344CB8AC3E}">
        <p14:creationId xmlns:p14="http://schemas.microsoft.com/office/powerpoint/2010/main" val="41390171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32876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475656" y="2708920"/>
            <a:ext cx="6120680" cy="1200329"/>
          </a:xfrm>
          <a:prstGeom prst="rect">
            <a:avLst/>
          </a:prstGeom>
          <a:noFill/>
          <a:ln>
            <a:noFill/>
          </a:ln>
        </p:spPr>
        <p:txBody>
          <a:bodyPr wrap="square" rtlCol="0">
            <a:spAutoFit/>
          </a:bodyPr>
          <a:lstStyle/>
          <a:p>
            <a:pPr algn="ctr"/>
            <a:r>
              <a:rPr lang="fr-FR" sz="3600" dirty="0">
                <a:latin typeface="Kristen ITC" panose="03050502040202030202" pitchFamily="66" charset="0"/>
              </a:rPr>
              <a:t>GARDIENS DES CIT</a:t>
            </a:r>
            <a:r>
              <a:rPr lang="fr-FR" sz="3600" dirty="0">
                <a:latin typeface="Kristen ITC" panose="03050502040202030202" pitchFamily="66" charset="0"/>
                <a:cs typeface="Times New Roman"/>
              </a:rPr>
              <a:t>ÉS PERDUES</a:t>
            </a:r>
            <a:endParaRPr lang="fr-FR" sz="3600" dirty="0">
              <a:latin typeface="Kristen ITC" panose="03050502040202030202" pitchFamily="66" charset="0"/>
            </a:endParaRPr>
          </a:p>
        </p:txBody>
      </p:sp>
    </p:spTree>
    <p:extLst>
      <p:ext uri="{BB962C8B-B14F-4D97-AF65-F5344CB8AC3E}">
        <p14:creationId xmlns:p14="http://schemas.microsoft.com/office/powerpoint/2010/main" val="3215809625"/>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277020"/>
      </p:ext>
    </p:extLst>
  </p:cSld>
  <p:clrMapOvr>
    <a:overrideClrMapping bg1="dk1" tx1="lt1" bg2="dk2" tx2="lt2" accent1="accent1" accent2="accent2" accent3="accent3" accent4="accent4" accent5="accent5" accent6="accent6" hlink="hlink" folHlink="folHlink"/>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1458" y="188640"/>
            <a:ext cx="4579136" cy="600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776138" y="6268670"/>
            <a:ext cx="4104456" cy="369332"/>
          </a:xfrm>
          <a:prstGeom prst="rect">
            <a:avLst/>
          </a:prstGeom>
          <a:noFill/>
        </p:spPr>
        <p:txBody>
          <a:bodyPr wrap="square" rtlCol="0">
            <a:spAutoFit/>
          </a:bodyPr>
          <a:lstStyle/>
          <a:p>
            <a:pPr algn="r"/>
            <a:r>
              <a:rPr lang="fr-FR" dirty="0"/>
              <a:t>Tome 1</a:t>
            </a:r>
          </a:p>
        </p:txBody>
      </p:sp>
    </p:spTree>
    <p:extLst>
      <p:ext uri="{BB962C8B-B14F-4D97-AF65-F5344CB8AC3E}">
        <p14:creationId xmlns:p14="http://schemas.microsoft.com/office/powerpoint/2010/main" val="15658720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4" name="Titre 3"/>
          <p:cNvSpPr>
            <a:spLocks noGrp="1"/>
          </p:cNvSpPr>
          <p:nvPr>
            <p:ph type="title"/>
          </p:nvPr>
        </p:nvSpPr>
        <p:spPr>
          <a:xfrm>
            <a:off x="0" y="908720"/>
            <a:ext cx="9144000" cy="864096"/>
          </a:xfrm>
        </p:spPr>
        <p:txBody>
          <a:bodyPr>
            <a:noAutofit/>
          </a:bodyPr>
          <a:lstStyle/>
          <a:p>
            <a:pPr algn="ctr"/>
            <a:r>
              <a:rPr lang="fr-FR" sz="4400" dirty="0">
                <a:solidFill>
                  <a:srgbClr val="FF0000"/>
                </a:solidFill>
                <a:latin typeface="Arial" panose="020B0604020202020204" pitchFamily="34" charset="0"/>
                <a:cs typeface="Arial" panose="020B0604020202020204" pitchFamily="34" charset="0"/>
              </a:rPr>
              <a:t>RÉFÉRENCES</a:t>
            </a:r>
          </a:p>
        </p:txBody>
      </p:sp>
      <p:sp>
        <p:nvSpPr>
          <p:cNvPr id="5" name="Espace réservé du contenu 4"/>
          <p:cNvSpPr>
            <a:spLocks noGrp="1"/>
          </p:cNvSpPr>
          <p:nvPr>
            <p:ph idx="1"/>
          </p:nvPr>
        </p:nvSpPr>
        <p:spPr>
          <a:xfrm>
            <a:off x="1835696" y="2708920"/>
            <a:ext cx="7308304" cy="2808312"/>
          </a:xfrm>
        </p:spPr>
        <p:txBody>
          <a:bodyPr>
            <a:normAutofit/>
          </a:bodyPr>
          <a:lstStyle/>
          <a:p>
            <a:pPr marL="0" indent="0">
              <a:buNone/>
            </a:pPr>
            <a:r>
              <a:rPr lang="fr-FR" sz="3200" dirty="0"/>
              <a:t>Autrice : Shannon Messenger</a:t>
            </a:r>
          </a:p>
          <a:p>
            <a:pPr marL="0" indent="0">
              <a:buNone/>
            </a:pPr>
            <a:r>
              <a:rPr lang="fr-FR" sz="3200" dirty="0">
                <a:cs typeface="Times New Roman"/>
              </a:rPr>
              <a:t>É</a:t>
            </a:r>
            <a:r>
              <a:rPr lang="fr-FR" sz="3200" dirty="0"/>
              <a:t>diteur : PKJ (Pocket Jeunesse) </a:t>
            </a:r>
          </a:p>
        </p:txBody>
      </p:sp>
    </p:spTree>
    <p:extLst>
      <p:ext uri="{BB962C8B-B14F-4D97-AF65-F5344CB8AC3E}">
        <p14:creationId xmlns:p14="http://schemas.microsoft.com/office/powerpoint/2010/main" val="185002421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a:solidFill>
                  <a:srgbClr val="FF0000"/>
                </a:solidFill>
                <a:latin typeface="Arial" panose="020B0604020202020204" pitchFamily="34" charset="0"/>
                <a:cs typeface="Arial" panose="020B0604020202020204" pitchFamily="34" charset="0"/>
              </a:rPr>
              <a:t>QUEL GENRE DE LIVRE ?</a:t>
            </a:r>
          </a:p>
        </p:txBody>
      </p:sp>
      <p:sp>
        <p:nvSpPr>
          <p:cNvPr id="3" name="Espace réservé du contenu 2"/>
          <p:cNvSpPr>
            <a:spLocks noGrp="1"/>
          </p:cNvSpPr>
          <p:nvPr>
            <p:ph idx="1"/>
          </p:nvPr>
        </p:nvSpPr>
        <p:spPr>
          <a:xfrm>
            <a:off x="395536" y="2492896"/>
            <a:ext cx="8229600" cy="1684784"/>
          </a:xfrm>
        </p:spPr>
        <p:txBody>
          <a:bodyPr>
            <a:normAutofit/>
          </a:bodyPr>
          <a:lstStyle/>
          <a:p>
            <a:pPr marL="0" indent="0" algn="ctr">
              <a:buNone/>
            </a:pPr>
            <a:r>
              <a:rPr lang="fr-FR" sz="3200" dirty="0"/>
              <a:t>C’est un livre d’aventure et rempli d’actions, mais aussi fantastique. C’est un roman de fiction !</a:t>
            </a:r>
          </a:p>
        </p:txBody>
      </p:sp>
    </p:spTree>
    <p:extLst>
      <p:ext uri="{BB962C8B-B14F-4D97-AF65-F5344CB8AC3E}">
        <p14:creationId xmlns:p14="http://schemas.microsoft.com/office/powerpoint/2010/main" val="2207657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10" name="ZoneTexte 9"/>
          <p:cNvSpPr txBox="1"/>
          <p:nvPr/>
        </p:nvSpPr>
        <p:spPr>
          <a:xfrm>
            <a:off x="390422" y="66571"/>
            <a:ext cx="8352928" cy="2800767"/>
          </a:xfrm>
          <a:prstGeom prst="rect">
            <a:avLst/>
          </a:prstGeom>
          <a:noFill/>
        </p:spPr>
        <p:txBody>
          <a:bodyPr wrap="square" rtlCol="0">
            <a:spAutoFit/>
          </a:bodyPr>
          <a:lstStyle/>
          <a:p>
            <a:pPr algn="ctr"/>
            <a:r>
              <a:rPr lang="fr-FR" sz="4400" dirty="0"/>
              <a:t>Née en 1991, Shannon Messenger est une écrivaine américaine connue pour cette série.</a:t>
            </a:r>
          </a:p>
        </p:txBody>
      </p:sp>
      <p:pic>
        <p:nvPicPr>
          <p:cNvPr id="1026" name="Picture 2" descr="Afficher l’imag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475" y="2492896"/>
            <a:ext cx="5910821" cy="3940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68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1475656" y="836712"/>
            <a:ext cx="6408712" cy="5016758"/>
          </a:xfrm>
          <a:prstGeom prst="rect">
            <a:avLst/>
          </a:prstGeom>
          <a:noFill/>
        </p:spPr>
        <p:txBody>
          <a:bodyPr wrap="square" rtlCol="0">
            <a:spAutoFit/>
          </a:bodyPr>
          <a:lstStyle/>
          <a:p>
            <a:r>
              <a:rPr lang="fr-FR" sz="3200" dirty="0"/>
              <a:t>Le titre original est </a:t>
            </a:r>
            <a:r>
              <a:rPr lang="en-US" sz="3200" i="1" u="sng" dirty="0"/>
              <a:t>Keeper of the Lost Cities</a:t>
            </a:r>
            <a:r>
              <a:rPr lang="en-US" sz="3200" dirty="0"/>
              <a:t>. </a:t>
            </a:r>
            <a:endParaRPr lang="en-US" sz="3200" i="1" u="sng" dirty="0"/>
          </a:p>
          <a:p>
            <a:r>
              <a:rPr lang="en-US" sz="3200" i="1" u="sng" dirty="0" err="1"/>
              <a:t>Gardiens</a:t>
            </a:r>
            <a:r>
              <a:rPr lang="en-US" sz="3200" i="1" u="sng" dirty="0"/>
              <a:t> des </a:t>
            </a:r>
            <a:r>
              <a:rPr lang="en-US" sz="3200" i="1" u="sng" dirty="0" err="1"/>
              <a:t>Cités</a:t>
            </a:r>
            <a:r>
              <a:rPr lang="en-US" sz="3200" i="1" u="sng" dirty="0"/>
              <a:t> Perdues</a:t>
            </a:r>
            <a:r>
              <a:rPr lang="en-US" sz="3200" dirty="0"/>
              <a:t> </a:t>
            </a:r>
            <a:r>
              <a:rPr lang="en-US" sz="3200" dirty="0" err="1"/>
              <a:t>est</a:t>
            </a:r>
            <a:r>
              <a:rPr lang="en-US" sz="3200" dirty="0"/>
              <a:t> </a:t>
            </a:r>
            <a:r>
              <a:rPr lang="en-US" sz="3200" dirty="0" err="1"/>
              <a:t>une</a:t>
            </a:r>
            <a:r>
              <a:rPr lang="en-US" sz="3200" dirty="0"/>
              <a:t> </a:t>
            </a:r>
            <a:r>
              <a:rPr lang="en-US" sz="3200" dirty="0" err="1"/>
              <a:t>série</a:t>
            </a:r>
            <a:r>
              <a:rPr lang="en-US" sz="3200" dirty="0"/>
              <a:t> de romans </a:t>
            </a:r>
            <a:r>
              <a:rPr lang="en-US" sz="3200" dirty="0" err="1"/>
              <a:t>dont</a:t>
            </a:r>
            <a:r>
              <a:rPr lang="en-US" sz="3200" dirty="0"/>
              <a:t> </a:t>
            </a:r>
            <a:r>
              <a:rPr lang="en-US" sz="3200" dirty="0" err="1"/>
              <a:t>neuf</a:t>
            </a:r>
            <a:r>
              <a:rPr lang="en-US" sz="3200" dirty="0"/>
              <a:t> tomes </a:t>
            </a:r>
            <a:r>
              <a:rPr lang="en-US" sz="3200" dirty="0" err="1"/>
              <a:t>sont</a:t>
            </a:r>
            <a:r>
              <a:rPr lang="en-US" sz="3200" dirty="0"/>
              <a:t> déjà </a:t>
            </a:r>
            <a:r>
              <a:rPr lang="en-US" sz="3200" dirty="0" err="1"/>
              <a:t>parus</a:t>
            </a:r>
            <a:r>
              <a:rPr lang="en-US" sz="3200" dirty="0"/>
              <a:t>, </a:t>
            </a:r>
            <a:r>
              <a:rPr lang="en-US" sz="3200" dirty="0" err="1"/>
              <a:t>ainsi</a:t>
            </a:r>
            <a:r>
              <a:rPr lang="en-US" sz="3200" dirty="0"/>
              <a:t> que trois nouveaux bonus. </a:t>
            </a:r>
            <a:r>
              <a:rPr lang="fr-FR" sz="3200" dirty="0"/>
              <a:t>Le tome 1 de la saga a été publié pour la première fois en Octobre 2012, aux États-Unis et le 15 mai 2014, en France. </a:t>
            </a:r>
            <a:endParaRPr lang="fr-FR" sz="3200" i="1" u="sng" dirty="0"/>
          </a:p>
        </p:txBody>
      </p:sp>
    </p:spTree>
    <p:extLst>
      <p:ext uri="{BB962C8B-B14F-4D97-AF65-F5344CB8AC3E}">
        <p14:creationId xmlns:p14="http://schemas.microsoft.com/office/powerpoint/2010/main" val="1316750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400" dirty="0">
                <a:solidFill>
                  <a:srgbClr val="FF0000"/>
                </a:solidFill>
                <a:latin typeface="Arial" panose="020B0604020202020204" pitchFamily="34" charset="0"/>
                <a:cs typeface="Arial" panose="020B0604020202020204" pitchFamily="34" charset="0"/>
              </a:rPr>
              <a:t>PERSONNAGE</a:t>
            </a:r>
            <a:r>
              <a:rPr lang="fr-FR" sz="4400" dirty="0">
                <a:latin typeface="Arial" panose="020B0604020202020204" pitchFamily="34" charset="0"/>
                <a:cs typeface="Arial" panose="020B0604020202020204" pitchFamily="34" charset="0"/>
              </a:rPr>
              <a:t> </a:t>
            </a:r>
            <a:r>
              <a:rPr lang="fr-FR" sz="4400" dirty="0">
                <a:solidFill>
                  <a:srgbClr val="FF0000"/>
                </a:solidFill>
                <a:latin typeface="Arial" panose="020B0604020202020204" pitchFamily="34" charset="0"/>
                <a:cs typeface="Arial" panose="020B0604020202020204" pitchFamily="34" charset="0"/>
              </a:rPr>
              <a:t>PRINCIPAL</a:t>
            </a:r>
          </a:p>
        </p:txBody>
      </p:sp>
      <p:sp>
        <p:nvSpPr>
          <p:cNvPr id="3" name="Espace réservé du contenu 2"/>
          <p:cNvSpPr>
            <a:spLocks noGrp="1"/>
          </p:cNvSpPr>
          <p:nvPr>
            <p:ph idx="1"/>
          </p:nvPr>
        </p:nvSpPr>
        <p:spPr/>
        <p:txBody>
          <a:bodyPr>
            <a:normAutofit lnSpcReduction="10000"/>
          </a:bodyPr>
          <a:lstStyle/>
          <a:p>
            <a:pPr marL="0" indent="0">
              <a:buNone/>
            </a:pPr>
            <a:r>
              <a:rPr lang="fr-FR" sz="3200" dirty="0"/>
              <a:t>Le personnage principal de la saga est Sophie Foster. </a:t>
            </a:r>
            <a:r>
              <a:rPr lang="fr-FR" sz="3200" dirty="0">
                <a:cs typeface="Times New Roman"/>
              </a:rPr>
              <a:t>Âgée de 12 ans, elle sait depuis toujours qu’elle est différente. À l’âge de 5 ans, elle commence à entendre les pensées des gens: elle entend donc penser les autres comme s’ils lui parlaient à haute voix (bien évidemment, c’est un secret que cette dernière n’a jamais révélé à personne). Sophie est également dotée d’une mémoire photographique.</a:t>
            </a:r>
            <a:endParaRPr lang="fr-FR" sz="3200" dirty="0"/>
          </a:p>
        </p:txBody>
      </p:sp>
    </p:spTree>
    <p:extLst>
      <p:ext uri="{BB962C8B-B14F-4D97-AF65-F5344CB8AC3E}">
        <p14:creationId xmlns:p14="http://schemas.microsoft.com/office/powerpoint/2010/main" val="3086984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ZoneTexte 1"/>
          <p:cNvSpPr txBox="1"/>
          <p:nvPr/>
        </p:nvSpPr>
        <p:spPr>
          <a:xfrm>
            <a:off x="365515" y="908720"/>
            <a:ext cx="4392488" cy="5016758"/>
          </a:xfrm>
          <a:prstGeom prst="rect">
            <a:avLst/>
          </a:prstGeom>
          <a:noFill/>
        </p:spPr>
        <p:txBody>
          <a:bodyPr wrap="square" rtlCol="0">
            <a:spAutoFit/>
          </a:bodyPr>
          <a:lstStyle/>
          <a:p>
            <a:pPr algn="ctr"/>
            <a:r>
              <a:rPr lang="fr-FR" sz="3200" dirty="0"/>
              <a:t>C’est autour de cette jeune fille que les romans de cette série vont parler. L’écrivaine raconte la vie de Sophie, ses mésaventures, ses anecdotes amoureuses et </a:t>
            </a:r>
            <a:r>
              <a:rPr lang="fr-FR" sz="3200" dirty="0">
                <a:latin typeface="Kristen ITC" panose="03050502040202030202" pitchFamily="66" charset="0"/>
              </a:rPr>
              <a:t>dangereuses</a:t>
            </a:r>
            <a:r>
              <a:rPr lang="fr-FR" sz="3200" dirty="0"/>
              <a:t> !</a:t>
            </a:r>
          </a:p>
        </p:txBody>
      </p:sp>
      <p:pic>
        <p:nvPicPr>
          <p:cNvPr id="2052" name="Picture 4" descr="Afficher l’image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651258"/>
            <a:ext cx="3814812" cy="353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88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é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ailles">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335</TotalTime>
  <Words>664</Words>
  <Application>Microsoft Office PowerPoint</Application>
  <PresentationFormat>Affichage à l'écran (4:3)</PresentationFormat>
  <Paragraphs>37</Paragraphs>
  <Slides>20</Slides>
  <Notes>0</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20</vt:i4>
      </vt:variant>
    </vt:vector>
  </HeadingPairs>
  <TitlesOfParts>
    <vt:vector size="33" baseType="lpstr">
      <vt:lpstr>Arial</vt:lpstr>
      <vt:lpstr>Calibri</vt:lpstr>
      <vt:lpstr>Corbel</vt:lpstr>
      <vt:lpstr>Informal Roman</vt:lpstr>
      <vt:lpstr>Kristen ITC</vt:lpstr>
      <vt:lpstr>Times New Roman</vt:lpstr>
      <vt:lpstr>Tw Cen MT</vt:lpstr>
      <vt:lpstr>Wingdings</vt:lpstr>
      <vt:lpstr>Wingdings 2</vt:lpstr>
      <vt:lpstr>Wingdings 3</vt:lpstr>
      <vt:lpstr>Mailles</vt:lpstr>
      <vt:lpstr>Module</vt:lpstr>
      <vt:lpstr>Thème Office</vt:lpstr>
      <vt:lpstr>Présentation PowerPoint</vt:lpstr>
      <vt:lpstr>Présentation PowerPoint</vt:lpstr>
      <vt:lpstr>Présentation PowerPoint</vt:lpstr>
      <vt:lpstr>RÉFÉRENCES</vt:lpstr>
      <vt:lpstr>QUEL GENRE DE LIVRE ?</vt:lpstr>
      <vt:lpstr>Présentation PowerPoint</vt:lpstr>
      <vt:lpstr>Présentation PowerPoint</vt:lpstr>
      <vt:lpstr>PERSONNAGE PRINCIPAL</vt:lpstr>
      <vt:lpstr>Présentation PowerPoint</vt:lpstr>
      <vt:lpstr>CEUX QUI L’ACCOMPAGNENT DANS L’HISTOIRE </vt:lpstr>
      <vt:lpstr>HISTOIRE</vt:lpstr>
      <vt:lpstr>Présentation PowerPoint</vt:lpstr>
      <vt:lpstr>Présentation PowerPoint</vt:lpstr>
      <vt:lpstr>Présentation PowerPoint</vt:lpstr>
      <vt:lpstr>Présentation PowerPoint</vt:lpstr>
      <vt:lpstr>Présentation PowerPoint</vt:lpstr>
      <vt:lpstr>UNE SÉRIE APPRÉCIÉE</vt:lpstr>
      <vt:lpstr>Présentation PowerPoint</vt:lpstr>
      <vt:lpstr>Présentation PowerPoint</vt:lpstr>
      <vt:lpstr>Présentation PowerPoint</vt:lpstr>
    </vt:vector>
  </TitlesOfParts>
  <Company>SOVEC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Marie VEIT</cp:lastModifiedBy>
  <cp:revision>27</cp:revision>
  <dcterms:created xsi:type="dcterms:W3CDTF">2020-12-31T13:19:30Z</dcterms:created>
  <dcterms:modified xsi:type="dcterms:W3CDTF">2021-01-12T13:52:44Z</dcterms:modified>
</cp:coreProperties>
</file>